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4"/>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6" r:id="rId21"/>
    <p:sldId id="277" r:id="rId22"/>
    <p:sldId id="279"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4660"/>
  </p:normalViewPr>
  <p:slideViewPr>
    <p:cSldViewPr snapToGrid="0">
      <p:cViewPr varScale="1">
        <p:scale>
          <a:sx n="115" d="100"/>
          <a:sy n="115"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DC1E7-03CA-4FD5-97E2-FD6720D923AD}" type="datetimeFigureOut">
              <a:rPr lang="tr-TR" smtClean="0"/>
              <a:t>23.12.2018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A332E-9E50-4D45-848D-C16DA131F460}" type="slidenum">
              <a:rPr lang="tr-TR" smtClean="0"/>
              <a:t>‹#›</a:t>
            </a:fld>
            <a:endParaRPr lang="tr-TR"/>
          </a:p>
        </p:txBody>
      </p:sp>
    </p:spTree>
    <p:extLst>
      <p:ext uri="{BB962C8B-B14F-4D97-AF65-F5344CB8AC3E}">
        <p14:creationId xmlns:p14="http://schemas.microsoft.com/office/powerpoint/2010/main" val="35708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C9A332E-9E50-4D45-848D-C16DA131F460}" type="slidenum">
              <a:rPr lang="tr-TR" smtClean="0"/>
              <a:t>1</a:t>
            </a:fld>
            <a:endParaRPr lang="tr-TR"/>
          </a:p>
        </p:txBody>
      </p:sp>
    </p:spTree>
    <p:extLst>
      <p:ext uri="{BB962C8B-B14F-4D97-AF65-F5344CB8AC3E}">
        <p14:creationId xmlns:p14="http://schemas.microsoft.com/office/powerpoint/2010/main" val="163404140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1101774-B431-4F14-B88C-4DE729FF7C33}" type="slidenum">
              <a:rPr lang="tr-TR" smtClean="0"/>
              <a:t>‹#›</a:t>
            </a:fld>
            <a:endParaRPr lang="tr-TR"/>
          </a:p>
        </p:txBody>
      </p:sp>
    </p:spTree>
    <p:extLst>
      <p:ext uri="{BB962C8B-B14F-4D97-AF65-F5344CB8AC3E}">
        <p14:creationId xmlns:p14="http://schemas.microsoft.com/office/powerpoint/2010/main" val="395592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346375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11062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1323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97BB1E62-F43E-4C3A-8945-F4DA9C14A058}" type="datetimeFigureOut">
              <a:rPr lang="tr-TR" smtClean="0"/>
              <a:t>23.12.2018</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1101774-B431-4F14-B88C-4DE729FF7C33}" type="slidenum">
              <a:rPr lang="tr-TR" smtClean="0"/>
              <a:t>‹#›</a:t>
            </a:fld>
            <a:endParaRPr lang="tr-TR"/>
          </a:p>
        </p:txBody>
      </p:sp>
    </p:spTree>
    <p:extLst>
      <p:ext uri="{BB962C8B-B14F-4D97-AF65-F5344CB8AC3E}">
        <p14:creationId xmlns:p14="http://schemas.microsoft.com/office/powerpoint/2010/main" val="1350095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BB1E62-F43E-4C3A-8945-F4DA9C14A058}" type="datetimeFigureOut">
              <a:rPr lang="tr-TR" smtClean="0"/>
              <a:t>23.12.2018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325094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BB1E62-F43E-4C3A-8945-F4DA9C14A058}" type="datetimeFigureOut">
              <a:rPr lang="tr-TR" smtClean="0"/>
              <a:t>23.12.2018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091095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7BB1E62-F43E-4C3A-8945-F4DA9C14A058}" type="datetimeFigureOut">
              <a:rPr lang="tr-TR" smtClean="0"/>
              <a:t>23.12.2018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245113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BB1E62-F43E-4C3A-8945-F4DA9C14A058}" type="datetimeFigureOut">
              <a:rPr lang="tr-TR" smtClean="0"/>
              <a:t>23.12.2018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88660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7BB1E62-F43E-4C3A-8945-F4DA9C14A058}" type="datetimeFigureOut">
              <a:rPr lang="tr-TR" smtClean="0"/>
              <a:t>23.12.2018</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225321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7BB1E62-F43E-4C3A-8945-F4DA9C14A058}" type="datetimeFigureOut">
              <a:rPr lang="tr-TR" smtClean="0"/>
              <a:t>23.12.2018</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23256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97BB1E62-F43E-4C3A-8945-F4DA9C14A058}" type="datetimeFigureOut">
              <a:rPr lang="tr-TR" smtClean="0"/>
              <a:t>23.12.2018</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1101774-B431-4F14-B88C-4DE729FF7C33}" type="slidenum">
              <a:rPr lang="tr-TR" smtClean="0"/>
              <a:t>‹#›</a:t>
            </a:fld>
            <a:endParaRPr lang="tr-TR"/>
          </a:p>
        </p:txBody>
      </p:sp>
    </p:spTree>
    <p:extLst>
      <p:ext uri="{BB962C8B-B14F-4D97-AF65-F5344CB8AC3E}">
        <p14:creationId xmlns:p14="http://schemas.microsoft.com/office/powerpoint/2010/main" val="12634900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69847" y="2056281"/>
            <a:ext cx="9966960" cy="1821546"/>
          </a:xfrm>
        </p:spPr>
        <p:txBody>
          <a:bodyPr/>
          <a:lstStyle/>
          <a:p>
            <a:pPr algn="ctr"/>
            <a:r>
              <a:rPr lang="tr-TR" sz="8500" dirty="0" smtClean="0"/>
              <a:t>Staj 1</a:t>
            </a:r>
            <a:br>
              <a:rPr lang="tr-TR" sz="8500" dirty="0" smtClean="0"/>
            </a:br>
            <a:r>
              <a:rPr lang="tr-TR" sz="8500" dirty="0" err="1"/>
              <a:t>Interface</a:t>
            </a:r>
            <a:r>
              <a:rPr lang="tr-TR" sz="8500" dirty="0"/>
              <a:t> Design </a:t>
            </a:r>
            <a:r>
              <a:rPr lang="tr-TR" sz="8500" dirty="0" err="1" smtClean="0"/>
              <a:t>wıth</a:t>
            </a:r>
            <a:r>
              <a:rPr lang="tr-TR" sz="8500" dirty="0"/>
              <a:t> </a:t>
            </a:r>
            <a:r>
              <a:rPr lang="tr-TR" sz="8500" dirty="0" err="1" smtClean="0"/>
              <a:t>Unıty</a:t>
            </a:r>
            <a:endParaRPr lang="tr-TR" sz="9400" dirty="0"/>
          </a:p>
        </p:txBody>
      </p:sp>
      <p:sp>
        <p:nvSpPr>
          <p:cNvPr id="3" name="Alt Başlık 2"/>
          <p:cNvSpPr>
            <a:spLocks noGrp="1"/>
          </p:cNvSpPr>
          <p:nvPr>
            <p:ph type="subTitle" idx="1"/>
          </p:nvPr>
        </p:nvSpPr>
        <p:spPr>
          <a:xfrm>
            <a:off x="1069847" y="4389120"/>
            <a:ext cx="8452221" cy="1193996"/>
          </a:xfrm>
        </p:spPr>
        <p:txBody>
          <a:bodyPr>
            <a:normAutofit fontScale="92500" lnSpcReduction="10000"/>
          </a:bodyPr>
          <a:lstStyle/>
          <a:p>
            <a:endParaRPr lang="tr-TR" dirty="0" smtClean="0"/>
          </a:p>
          <a:p>
            <a:r>
              <a:rPr lang="tr-TR" dirty="0" smtClean="0"/>
              <a:t>Mühendislik Fakültesi/Yazılım Mühendisliği</a:t>
            </a:r>
          </a:p>
          <a:p>
            <a:r>
              <a:rPr lang="tr-TR" i="1" dirty="0" smtClean="0"/>
              <a:t>Kübra Elif TOZKOPARAN</a:t>
            </a:r>
            <a:endParaRPr lang="tr-TR" i="1" dirty="0"/>
          </a:p>
        </p:txBody>
      </p:sp>
    </p:spTree>
    <p:extLst>
      <p:ext uri="{BB962C8B-B14F-4D97-AF65-F5344CB8AC3E}">
        <p14:creationId xmlns:p14="http://schemas.microsoft.com/office/powerpoint/2010/main" val="244363455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2490" y="494662"/>
            <a:ext cx="8788215" cy="928531"/>
          </a:xfrm>
        </p:spPr>
        <p:txBody>
          <a:bodyPr>
            <a:normAutofit fontScale="90000"/>
          </a:bodyPr>
          <a:lstStyle/>
          <a:p>
            <a:pPr lvl="0"/>
            <a:r>
              <a:rPr lang="tr-TR" dirty="0"/>
              <a:t>Çalışma Prensibi</a:t>
            </a:r>
            <a:br>
              <a:rPr lang="tr-TR" dirty="0"/>
            </a:br>
            <a:endParaRPr lang="tr-TR" dirty="0"/>
          </a:p>
        </p:txBody>
      </p:sp>
      <p:sp>
        <p:nvSpPr>
          <p:cNvPr id="3" name="İçerik Yer Tutucusu 2"/>
          <p:cNvSpPr>
            <a:spLocks noGrp="1"/>
          </p:cNvSpPr>
          <p:nvPr>
            <p:ph idx="1"/>
          </p:nvPr>
        </p:nvSpPr>
        <p:spPr>
          <a:xfrm>
            <a:off x="4145474" y="1512916"/>
            <a:ext cx="4181800" cy="4268585"/>
          </a:xfrm>
        </p:spPr>
        <p:txBody>
          <a:bodyPr/>
          <a:lstStyle/>
          <a:p>
            <a:r>
              <a:rPr lang="tr-TR" dirty="0"/>
              <a:t>Program bilgisayar </a:t>
            </a:r>
            <a:r>
              <a:rPr lang="tr-TR" dirty="0" smtClean="0"/>
              <a:t>ekranı </a:t>
            </a:r>
            <a:r>
              <a:rPr lang="tr-TR" dirty="0"/>
              <a:t>ve tablete eklenmiş Google </a:t>
            </a:r>
            <a:r>
              <a:rPr lang="tr-TR" dirty="0" err="1"/>
              <a:t>play’den</a:t>
            </a:r>
            <a:r>
              <a:rPr lang="tr-TR" dirty="0"/>
              <a:t> indirilmiş </a:t>
            </a:r>
            <a:r>
              <a:rPr lang="tr-TR" dirty="0" err="1"/>
              <a:t>unity</a:t>
            </a:r>
            <a:r>
              <a:rPr lang="tr-TR" dirty="0"/>
              <a:t> eklentisiyle entegre çalışır. Bilgisayardan </a:t>
            </a:r>
            <a:r>
              <a:rPr lang="tr-TR" dirty="0" err="1"/>
              <a:t>unity</a:t>
            </a:r>
            <a:r>
              <a:rPr lang="tr-TR" dirty="0"/>
              <a:t> projemizin oluşturulacak labirent boyunu ayarlayarak </a:t>
            </a:r>
            <a:r>
              <a:rPr lang="tr-TR" dirty="0" err="1"/>
              <a:t>play</a:t>
            </a:r>
            <a:r>
              <a:rPr lang="tr-TR" dirty="0"/>
              <a:t> tuşuna basılmasıyla sistem çalışır hale gelmektedir. Labirent boyutu sistemde 10-10 kalınlığı 4-4 olacak şekilde ayarlanmıştır isteye bağlı değiştirilebilir</a:t>
            </a:r>
            <a:r>
              <a:rPr lang="tr-TR" dirty="0" smtClean="0"/>
              <a:t>. Top hızı programda </a:t>
            </a:r>
            <a:r>
              <a:rPr lang="tr-TR" dirty="0" err="1" smtClean="0"/>
              <a:t>Inspector</a:t>
            </a:r>
            <a:r>
              <a:rPr lang="tr-TR" dirty="0" smtClean="0"/>
              <a:t> kısmından ayarlanabilir. (</a:t>
            </a:r>
            <a:r>
              <a:rPr lang="tr-TR" dirty="0" err="1" smtClean="0"/>
              <a:t>Drag</a:t>
            </a:r>
            <a:r>
              <a:rPr lang="tr-TR" dirty="0" smtClean="0"/>
              <a:t>=sürtünme)</a:t>
            </a:r>
            <a:endParaRPr lang="tr-TR" dirty="0"/>
          </a:p>
          <a:p>
            <a:endParaRPr lang="tr-TR" dirty="0"/>
          </a:p>
        </p:txBody>
      </p:sp>
      <p:pic>
        <p:nvPicPr>
          <p:cNvPr id="4098" name="Picture 2" descr="inssp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2975" y="1333470"/>
            <a:ext cx="3799395" cy="503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64" y="1333470"/>
            <a:ext cx="3887952" cy="5031642"/>
          </a:xfrm>
          <a:prstGeom prst="rect">
            <a:avLst/>
          </a:prstGeom>
        </p:spPr>
      </p:pic>
    </p:spTree>
    <p:extLst>
      <p:ext uri="{BB962C8B-B14F-4D97-AF65-F5344CB8AC3E}">
        <p14:creationId xmlns:p14="http://schemas.microsoft.com/office/powerpoint/2010/main" val="16508019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177913"/>
          </a:xfrm>
        </p:spPr>
        <p:txBody>
          <a:bodyPr>
            <a:normAutofit/>
          </a:bodyPr>
          <a:lstStyle/>
          <a:p>
            <a:pPr lvl="0"/>
            <a:r>
              <a:rPr lang="tr-TR" dirty="0" err="1"/>
              <a:t>Arayüz</a:t>
            </a:r>
            <a:r>
              <a:rPr lang="tr-TR" dirty="0"/>
              <a:t> Tasarımı </a:t>
            </a:r>
          </a:p>
        </p:txBody>
      </p:sp>
      <p:sp>
        <p:nvSpPr>
          <p:cNvPr id="3" name="İçerik Yer Tutucusu 2"/>
          <p:cNvSpPr>
            <a:spLocks noGrp="1"/>
          </p:cNvSpPr>
          <p:nvPr>
            <p:ph idx="1"/>
          </p:nvPr>
        </p:nvSpPr>
        <p:spPr>
          <a:xfrm>
            <a:off x="1069848" y="1737361"/>
            <a:ext cx="10058400" cy="4335087"/>
          </a:xfrm>
        </p:spPr>
        <p:txBody>
          <a:bodyPr>
            <a:normAutofit/>
          </a:bodyPr>
          <a:lstStyle/>
          <a:p>
            <a:r>
              <a:rPr lang="tr-TR" dirty="0" err="1"/>
              <a:t>Hiyararşi</a:t>
            </a:r>
            <a:r>
              <a:rPr lang="tr-TR" dirty="0"/>
              <a:t> bölüm özellikleri ;</a:t>
            </a:r>
          </a:p>
          <a:p>
            <a:r>
              <a:rPr lang="tr-TR" dirty="0" err="1"/>
              <a:t>MazeSpawner</a:t>
            </a:r>
            <a:r>
              <a:rPr lang="tr-TR" dirty="0"/>
              <a:t> : </a:t>
            </a:r>
            <a:r>
              <a:rPr lang="tr-TR" dirty="0" err="1"/>
              <a:t>Maze</a:t>
            </a:r>
            <a:r>
              <a:rPr lang="tr-TR" dirty="0"/>
              <a:t> </a:t>
            </a:r>
            <a:r>
              <a:rPr lang="tr-TR" dirty="0" err="1"/>
              <a:t>generator</a:t>
            </a:r>
            <a:r>
              <a:rPr lang="tr-TR" dirty="0"/>
              <a:t> oluşturma sistemi</a:t>
            </a:r>
          </a:p>
          <a:p>
            <a:r>
              <a:rPr lang="tr-TR" dirty="0"/>
              <a:t>Player : Sphere </a:t>
            </a:r>
            <a:r>
              <a:rPr lang="tr-TR" dirty="0" err="1"/>
              <a:t>material’i</a:t>
            </a:r>
            <a:r>
              <a:rPr lang="tr-TR" dirty="0"/>
              <a:t> , kullanıcının hareket ettirdiği sistem</a:t>
            </a:r>
          </a:p>
          <a:p>
            <a:r>
              <a:rPr lang="tr-TR" dirty="0" err="1"/>
              <a:t>Ground</a:t>
            </a:r>
            <a:r>
              <a:rPr lang="tr-TR" dirty="0"/>
              <a:t>: </a:t>
            </a:r>
            <a:r>
              <a:rPr lang="tr-TR" dirty="0" err="1"/>
              <a:t>Plane</a:t>
            </a:r>
            <a:r>
              <a:rPr lang="tr-TR" dirty="0"/>
              <a:t> </a:t>
            </a:r>
            <a:r>
              <a:rPr lang="tr-TR" dirty="0" err="1"/>
              <a:t>material’i</a:t>
            </a:r>
            <a:r>
              <a:rPr lang="tr-TR" dirty="0"/>
              <a:t>, kullanıcının </a:t>
            </a:r>
            <a:r>
              <a:rPr lang="tr-TR" dirty="0" err="1"/>
              <a:t>player’ı</a:t>
            </a:r>
            <a:r>
              <a:rPr lang="tr-TR" dirty="0"/>
              <a:t> hareket ettirdiği düzlemdir.</a:t>
            </a:r>
          </a:p>
          <a:p>
            <a:r>
              <a:rPr lang="tr-TR" dirty="0" err="1"/>
              <a:t>Canvas</a:t>
            </a:r>
            <a:r>
              <a:rPr lang="tr-TR" dirty="0"/>
              <a:t> -&gt; </a:t>
            </a:r>
            <a:r>
              <a:rPr lang="tr-TR" dirty="0" err="1"/>
              <a:t>Text</a:t>
            </a:r>
            <a:r>
              <a:rPr lang="tr-TR" dirty="0"/>
              <a:t> : </a:t>
            </a:r>
            <a:r>
              <a:rPr lang="tr-TR" dirty="0" err="1"/>
              <a:t>By</a:t>
            </a:r>
            <a:r>
              <a:rPr lang="tr-TR" dirty="0"/>
              <a:t> </a:t>
            </a:r>
            <a:r>
              <a:rPr lang="tr-TR" dirty="0" err="1"/>
              <a:t>the</a:t>
            </a:r>
            <a:r>
              <a:rPr lang="tr-TR" dirty="0"/>
              <a:t> KET </a:t>
            </a:r>
            <a:r>
              <a:rPr lang="tr-TR" dirty="0" err="1"/>
              <a:t>text</a:t>
            </a:r>
            <a:r>
              <a:rPr lang="tr-TR" dirty="0"/>
              <a:t> kısmı sistemde üzerinde yazılmıştır.</a:t>
            </a:r>
          </a:p>
          <a:p>
            <a:pPr marL="0" indent="0">
              <a:buNone/>
            </a:pPr>
            <a:endParaRPr lang="tr-TR" dirty="0"/>
          </a:p>
          <a:p>
            <a:r>
              <a:rPr lang="tr-TR" dirty="0" err="1"/>
              <a:t>Projects</a:t>
            </a:r>
            <a:r>
              <a:rPr lang="tr-TR" dirty="0"/>
              <a:t> bölüm özellikleri: Proje dosyalarımızın yer aldığı kısımdır.</a:t>
            </a:r>
          </a:p>
          <a:p>
            <a:r>
              <a:rPr lang="tr-TR" dirty="0" err="1"/>
              <a:t>Materials</a:t>
            </a:r>
            <a:r>
              <a:rPr lang="tr-TR" dirty="0"/>
              <a:t>: Kullanılan </a:t>
            </a:r>
            <a:r>
              <a:rPr lang="tr-TR" dirty="0" err="1"/>
              <a:t>material’ler</a:t>
            </a:r>
            <a:r>
              <a:rPr lang="tr-TR" dirty="0"/>
              <a:t> bu klasör içinde saklanır.</a:t>
            </a:r>
          </a:p>
          <a:p>
            <a:r>
              <a:rPr lang="tr-TR" dirty="0" err="1"/>
              <a:t>Scripts</a:t>
            </a:r>
            <a:r>
              <a:rPr lang="tr-TR" dirty="0"/>
              <a:t>: Yazılan kodların saklandığı klasördür.</a:t>
            </a:r>
          </a:p>
          <a:p>
            <a:r>
              <a:rPr lang="tr-TR" dirty="0" err="1"/>
              <a:t>Sounds</a:t>
            </a:r>
            <a:r>
              <a:rPr lang="tr-TR" dirty="0"/>
              <a:t>: Sistemde kullanılan top hareketlerinde çıkan ses klasörüdür.</a:t>
            </a:r>
          </a:p>
          <a:p>
            <a:endParaRPr lang="tr-TR" dirty="0"/>
          </a:p>
        </p:txBody>
      </p:sp>
    </p:spTree>
    <p:extLst>
      <p:ext uri="{BB962C8B-B14F-4D97-AF65-F5344CB8AC3E}">
        <p14:creationId xmlns:p14="http://schemas.microsoft.com/office/powerpoint/2010/main" val="240720658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Program detaylı tasarım</a:t>
            </a:r>
            <a:endParaRPr lang="tr-TR" dirty="0"/>
          </a:p>
        </p:txBody>
      </p:sp>
      <p:sp>
        <p:nvSpPr>
          <p:cNvPr id="3" name="İçerik Yer Tutucusu 2"/>
          <p:cNvSpPr>
            <a:spLocks noGrp="1"/>
          </p:cNvSpPr>
          <p:nvPr>
            <p:ph idx="1"/>
          </p:nvPr>
        </p:nvSpPr>
        <p:spPr>
          <a:xfrm>
            <a:off x="282633" y="2093977"/>
            <a:ext cx="10845615" cy="3143042"/>
          </a:xfrm>
        </p:spPr>
        <p:txBody>
          <a:bodyPr>
            <a:normAutofit/>
          </a:bodyPr>
          <a:lstStyle/>
          <a:p>
            <a:r>
              <a:rPr lang="tr-TR" dirty="0" smtClean="0"/>
              <a:t>Program kodları yer almaktadır.</a:t>
            </a:r>
          </a:p>
          <a:p>
            <a:r>
              <a:rPr lang="tr-TR" dirty="0" smtClean="0"/>
              <a:t>Kullanılan kütüphane </a:t>
            </a:r>
            <a:r>
              <a:rPr lang="tr-TR" dirty="0" err="1"/>
              <a:t>using</a:t>
            </a:r>
            <a:r>
              <a:rPr lang="tr-TR" dirty="0"/>
              <a:t> </a:t>
            </a:r>
            <a:r>
              <a:rPr lang="tr-TR" dirty="0" err="1"/>
              <a:t>UnityEngine</a:t>
            </a:r>
            <a:r>
              <a:rPr lang="tr-TR" dirty="0"/>
              <a:t>; </a:t>
            </a:r>
            <a:endParaRPr lang="tr-TR" dirty="0" smtClean="0"/>
          </a:p>
          <a:p>
            <a:r>
              <a:rPr lang="tr-TR" dirty="0"/>
              <a:t>3d projelerinin kullanımı için oluşturulmuş genel bir kütüphanedir. Yazılan </a:t>
            </a:r>
            <a:r>
              <a:rPr lang="tr-TR" dirty="0" err="1"/>
              <a:t>scriptler</a:t>
            </a:r>
            <a:r>
              <a:rPr lang="tr-TR" dirty="0"/>
              <a:t> </a:t>
            </a:r>
            <a:r>
              <a:rPr lang="tr-TR" dirty="0" err="1"/>
              <a:t>MonoBehavior</a:t>
            </a:r>
            <a:r>
              <a:rPr lang="tr-TR" dirty="0"/>
              <a:t> </a:t>
            </a:r>
            <a:r>
              <a:rPr lang="tr-TR" dirty="0" err="1"/>
              <a:t>class’ından</a:t>
            </a:r>
            <a:r>
              <a:rPr lang="tr-TR" dirty="0"/>
              <a:t> </a:t>
            </a:r>
            <a:r>
              <a:rPr lang="tr-TR" dirty="0" err="1"/>
              <a:t>extend</a:t>
            </a:r>
            <a:r>
              <a:rPr lang="tr-TR" dirty="0"/>
              <a:t> edilmiştir.</a:t>
            </a:r>
          </a:p>
          <a:p>
            <a:r>
              <a:rPr lang="tr-TR" dirty="0" err="1"/>
              <a:t>public</a:t>
            </a:r>
            <a:r>
              <a:rPr lang="tr-TR" dirty="0"/>
              <a:t> </a:t>
            </a:r>
            <a:r>
              <a:rPr lang="tr-TR" dirty="0" err="1"/>
              <a:t>class</a:t>
            </a:r>
            <a:r>
              <a:rPr lang="tr-TR" dirty="0"/>
              <a:t> </a:t>
            </a:r>
            <a:r>
              <a:rPr lang="tr-TR" dirty="0" err="1"/>
              <a:t>PlayerController</a:t>
            </a:r>
            <a:r>
              <a:rPr lang="tr-TR" dirty="0"/>
              <a:t> : </a:t>
            </a:r>
            <a:r>
              <a:rPr lang="tr-TR" dirty="0" err="1"/>
              <a:t>MonoBehaviour</a:t>
            </a:r>
            <a:endParaRPr lang="tr-TR" dirty="0"/>
          </a:p>
          <a:p>
            <a:r>
              <a:rPr lang="tr-TR" dirty="0" err="1"/>
              <a:t>public</a:t>
            </a:r>
            <a:r>
              <a:rPr lang="tr-TR" dirty="0"/>
              <a:t> </a:t>
            </a:r>
            <a:r>
              <a:rPr lang="tr-TR" dirty="0" err="1"/>
              <a:t>class</a:t>
            </a:r>
            <a:r>
              <a:rPr lang="tr-TR" dirty="0"/>
              <a:t> </a:t>
            </a:r>
            <a:r>
              <a:rPr lang="tr-TR" dirty="0" err="1"/>
              <a:t>CameraController</a:t>
            </a:r>
            <a:r>
              <a:rPr lang="tr-TR" dirty="0"/>
              <a:t> : </a:t>
            </a:r>
            <a:r>
              <a:rPr lang="tr-TR" dirty="0" err="1"/>
              <a:t>MonoBehaviour</a:t>
            </a:r>
            <a:endParaRPr lang="tr-TR" dirty="0"/>
          </a:p>
          <a:p>
            <a:pPr algn="ctr"/>
            <a:endParaRPr lang="tr-TR" dirty="0"/>
          </a:p>
          <a:p>
            <a:pPr algn="ctr"/>
            <a:endParaRPr lang="tr-TR" dirty="0"/>
          </a:p>
        </p:txBody>
      </p:sp>
    </p:spTree>
    <p:extLst>
      <p:ext uri="{BB962C8B-B14F-4D97-AF65-F5344CB8AC3E}">
        <p14:creationId xmlns:p14="http://schemas.microsoft.com/office/powerpoint/2010/main" val="32405206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5419964" cy="1166143"/>
          </a:xfrm>
        </p:spPr>
        <p:txBody>
          <a:bodyPr/>
          <a:lstStyle/>
          <a:p>
            <a:r>
              <a:rPr lang="tr-TR" dirty="0" err="1" smtClean="0"/>
              <a:t>pLAYERcONTROLLER</a:t>
            </a:r>
            <a:endParaRPr lang="tr-TR" dirty="0"/>
          </a:p>
        </p:txBody>
      </p:sp>
      <p:pic>
        <p:nvPicPr>
          <p:cNvPr id="4" name="İçerik Yer Tutucusu 3"/>
          <p:cNvPicPr>
            <a:picLocks noGrp="1"/>
          </p:cNvPicPr>
          <p:nvPr>
            <p:ph idx="1"/>
          </p:nvPr>
        </p:nvPicPr>
        <p:blipFill>
          <a:blip r:embed="rId2"/>
          <a:stretch>
            <a:fillRect/>
          </a:stretch>
        </p:blipFill>
        <p:spPr>
          <a:xfrm>
            <a:off x="8179724" y="107234"/>
            <a:ext cx="3790603" cy="2619341"/>
          </a:xfrm>
          <a:prstGeom prst="rect">
            <a:avLst/>
          </a:prstGeom>
        </p:spPr>
      </p:pic>
      <p:pic>
        <p:nvPicPr>
          <p:cNvPr id="2050" name="Picture 2" descr="ok"/>
          <p:cNvPicPr>
            <a:picLocks noChangeAspect="1" noChangeArrowheads="1"/>
          </p:cNvPicPr>
          <p:nvPr/>
        </p:nvPicPr>
        <p:blipFill rotWithShape="1">
          <a:blip r:embed="rId3">
            <a:extLst>
              <a:ext uri="{28A0092B-C50C-407E-A947-70E740481C1C}">
                <a14:useLocalDpi xmlns:a14="http://schemas.microsoft.com/office/drawing/2010/main" val="0"/>
              </a:ext>
            </a:extLst>
          </a:blip>
          <a:srcRect l="-162" t="-352" r="55284" b="352"/>
          <a:stretch/>
        </p:blipFill>
        <p:spPr bwMode="auto">
          <a:xfrm>
            <a:off x="274322" y="1715595"/>
            <a:ext cx="5605129" cy="471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sensör"/>
          <p:cNvPicPr>
            <a:picLocks noChangeAspect="1" noChangeArrowheads="1"/>
          </p:cNvPicPr>
          <p:nvPr/>
        </p:nvPicPr>
        <p:blipFill rotWithShape="1">
          <a:blip r:embed="rId4">
            <a:extLst>
              <a:ext uri="{28A0092B-C50C-407E-A947-70E740481C1C}">
                <a14:useLocalDpi xmlns:a14="http://schemas.microsoft.com/office/drawing/2010/main" val="0"/>
              </a:ext>
            </a:extLst>
          </a:blip>
          <a:srcRect r="57629" b="31438"/>
          <a:stretch/>
        </p:blipFill>
        <p:spPr bwMode="auto">
          <a:xfrm>
            <a:off x="6099048" y="2726575"/>
            <a:ext cx="5651682" cy="370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0822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5072007" cy="1609344"/>
          </a:xfrm>
        </p:spPr>
        <p:txBody>
          <a:bodyPr/>
          <a:lstStyle/>
          <a:p>
            <a:r>
              <a:rPr lang="tr-TR" dirty="0" err="1" smtClean="0"/>
              <a:t>CameraController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52686" y="89012"/>
            <a:ext cx="3339314" cy="2548991"/>
          </a:xfrm>
        </p:spPr>
      </p:pic>
      <p:pic>
        <p:nvPicPr>
          <p:cNvPr id="3074" name="Picture 2" descr="cameracontrollertakip"/>
          <p:cNvPicPr>
            <a:picLocks noChangeAspect="1" noChangeArrowheads="1"/>
          </p:cNvPicPr>
          <p:nvPr/>
        </p:nvPicPr>
        <p:blipFill rotWithShape="1">
          <a:blip r:embed="rId3">
            <a:extLst>
              <a:ext uri="{28A0092B-C50C-407E-A947-70E740481C1C}">
                <a14:useLocalDpi xmlns:a14="http://schemas.microsoft.com/office/drawing/2010/main" val="0"/>
              </a:ext>
            </a:extLst>
          </a:blip>
          <a:srcRect r="61504"/>
          <a:stretch/>
        </p:blipFill>
        <p:spPr bwMode="auto">
          <a:xfrm>
            <a:off x="453154" y="2008119"/>
            <a:ext cx="4539632" cy="405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5030" y="2008119"/>
            <a:ext cx="4138903" cy="4050793"/>
          </a:xfrm>
          <a:prstGeom prst="rect">
            <a:avLst/>
          </a:prstGeom>
        </p:spPr>
      </p:pic>
    </p:spTree>
    <p:extLst>
      <p:ext uri="{BB962C8B-B14F-4D97-AF65-F5344CB8AC3E}">
        <p14:creationId xmlns:p14="http://schemas.microsoft.com/office/powerpoint/2010/main" val="26588269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0644" y="218485"/>
            <a:ext cx="5751738" cy="995320"/>
          </a:xfrm>
        </p:spPr>
        <p:txBody>
          <a:bodyPr/>
          <a:lstStyle/>
          <a:p>
            <a:r>
              <a:rPr lang="tr-TR" dirty="0" err="1" smtClean="0"/>
              <a:t>basicmazegenerator</a:t>
            </a:r>
            <a:endParaRPr lang="tr-TR" dirty="0"/>
          </a:p>
        </p:txBody>
      </p:sp>
      <p:pic>
        <p:nvPicPr>
          <p:cNvPr id="4098" name="Picture 2" descr="basicmazegenerator"/>
          <p:cNvPicPr>
            <a:picLocks noChangeAspect="1" noChangeArrowheads="1"/>
          </p:cNvPicPr>
          <p:nvPr/>
        </p:nvPicPr>
        <p:blipFill rotWithShape="1">
          <a:blip r:embed="rId2">
            <a:extLst>
              <a:ext uri="{28A0092B-C50C-407E-A947-70E740481C1C}">
                <a14:useLocalDpi xmlns:a14="http://schemas.microsoft.com/office/drawing/2010/main" val="0"/>
              </a:ext>
            </a:extLst>
          </a:blip>
          <a:srcRect r="52602"/>
          <a:stretch/>
        </p:blipFill>
        <p:spPr bwMode="auto">
          <a:xfrm>
            <a:off x="260644" y="1077829"/>
            <a:ext cx="5525162" cy="559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Unvan 1"/>
          <p:cNvSpPr txBox="1">
            <a:spLocks/>
          </p:cNvSpPr>
          <p:nvPr/>
        </p:nvSpPr>
        <p:spPr>
          <a:xfrm>
            <a:off x="6085561" y="218485"/>
            <a:ext cx="5751738" cy="9953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dirty="0" err="1" smtClean="0"/>
              <a:t>mazecell</a:t>
            </a:r>
            <a:endParaRPr lang="tr-TR" dirty="0"/>
          </a:p>
        </p:txBody>
      </p:sp>
      <p:pic>
        <p:nvPicPr>
          <p:cNvPr id="4100" name="Picture 4" descr="mazecell"/>
          <p:cNvPicPr>
            <a:picLocks noChangeAspect="1" noChangeArrowheads="1"/>
          </p:cNvPicPr>
          <p:nvPr/>
        </p:nvPicPr>
        <p:blipFill rotWithShape="1">
          <a:blip r:embed="rId4">
            <a:extLst>
              <a:ext uri="{28A0092B-C50C-407E-A947-70E740481C1C}">
                <a14:useLocalDpi xmlns:a14="http://schemas.microsoft.com/office/drawing/2010/main" val="0"/>
              </a:ext>
            </a:extLst>
          </a:blip>
          <a:srcRect l="-78" t="-553" r="68874" b="553"/>
          <a:stretch/>
        </p:blipFill>
        <p:spPr bwMode="auto">
          <a:xfrm>
            <a:off x="6085561" y="1077829"/>
            <a:ext cx="5132470" cy="559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2557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435" y="0"/>
            <a:ext cx="5808383" cy="1287524"/>
          </a:xfrm>
        </p:spPr>
        <p:txBody>
          <a:bodyPr>
            <a:normAutofit fontScale="90000"/>
          </a:bodyPr>
          <a:lstStyle/>
          <a:p>
            <a:r>
              <a:rPr lang="tr-TR" dirty="0" err="1" smtClean="0"/>
              <a:t>DivisionMazeGenerator</a:t>
            </a:r>
            <a:endParaRPr lang="tr-TR" dirty="0"/>
          </a:p>
        </p:txBody>
      </p:sp>
      <p:pic>
        <p:nvPicPr>
          <p:cNvPr id="5122" name="Picture 2" descr="divisonmazegenerator1"/>
          <p:cNvPicPr>
            <a:picLocks noChangeAspect="1" noChangeArrowheads="1"/>
          </p:cNvPicPr>
          <p:nvPr/>
        </p:nvPicPr>
        <p:blipFill rotWithShape="1">
          <a:blip r:embed="rId2">
            <a:extLst>
              <a:ext uri="{28A0092B-C50C-407E-A947-70E740481C1C}">
                <a14:useLocalDpi xmlns:a14="http://schemas.microsoft.com/office/drawing/2010/main" val="0"/>
              </a:ext>
            </a:extLst>
          </a:blip>
          <a:srcRect r="39116"/>
          <a:stretch/>
        </p:blipFill>
        <p:spPr bwMode="auto">
          <a:xfrm>
            <a:off x="120129" y="1064819"/>
            <a:ext cx="5673768" cy="5635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divisionmazegenerator2"/>
          <p:cNvPicPr>
            <a:picLocks noChangeAspect="1" noChangeArrowheads="1"/>
          </p:cNvPicPr>
          <p:nvPr/>
        </p:nvPicPr>
        <p:blipFill rotWithShape="1">
          <a:blip r:embed="rId3">
            <a:extLst>
              <a:ext uri="{28A0092B-C50C-407E-A947-70E740481C1C}">
                <a14:useLocalDpi xmlns:a14="http://schemas.microsoft.com/office/drawing/2010/main" val="0"/>
              </a:ext>
            </a:extLst>
          </a:blip>
          <a:srcRect r="36711"/>
          <a:stretch/>
        </p:blipFill>
        <p:spPr bwMode="auto">
          <a:xfrm>
            <a:off x="5928512" y="1064819"/>
            <a:ext cx="6031516" cy="565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92380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66436" y="0"/>
            <a:ext cx="3785374" cy="1287524"/>
          </a:xfrm>
        </p:spPr>
        <p:txBody>
          <a:bodyPr>
            <a:normAutofit/>
          </a:bodyPr>
          <a:lstStyle/>
          <a:p>
            <a:r>
              <a:rPr lang="tr-TR" dirty="0" err="1"/>
              <a:t>MazeSpawner</a:t>
            </a:r>
            <a:endParaRPr lang="tr-TR" dirty="0"/>
          </a:p>
        </p:txBody>
      </p:sp>
      <p:pic>
        <p:nvPicPr>
          <p:cNvPr id="5" name="Resim 4" descr="C:\Users\KET\AppData\Local\Microsoft\Windows\INetCache\Content.Word\mazespawner2.png"/>
          <p:cNvPicPr/>
          <p:nvPr/>
        </p:nvPicPr>
        <p:blipFill rotWithShape="1">
          <a:blip r:embed="rId2" cstate="print">
            <a:extLst>
              <a:ext uri="{28A0092B-C50C-407E-A947-70E740481C1C}">
                <a14:useLocalDpi xmlns:a14="http://schemas.microsoft.com/office/drawing/2010/main" val="0"/>
              </a:ext>
            </a:extLst>
          </a:blip>
          <a:srcRect r="24695"/>
          <a:stretch/>
        </p:blipFill>
        <p:spPr bwMode="auto">
          <a:xfrm>
            <a:off x="5912192" y="886441"/>
            <a:ext cx="6031651" cy="5890638"/>
          </a:xfrm>
          <a:prstGeom prst="rect">
            <a:avLst/>
          </a:prstGeom>
          <a:noFill/>
          <a:ln>
            <a:noFill/>
          </a:ln>
        </p:spPr>
      </p:pic>
      <p:pic>
        <p:nvPicPr>
          <p:cNvPr id="6146" name="Picture 2" descr="mazespawner1"/>
          <p:cNvPicPr>
            <a:picLocks noChangeAspect="1" noChangeArrowheads="1"/>
          </p:cNvPicPr>
          <p:nvPr/>
        </p:nvPicPr>
        <p:blipFill rotWithShape="1">
          <a:blip r:embed="rId3">
            <a:extLst>
              <a:ext uri="{28A0092B-C50C-407E-A947-70E740481C1C}">
                <a14:useLocalDpi xmlns:a14="http://schemas.microsoft.com/office/drawing/2010/main" val="0"/>
              </a:ext>
            </a:extLst>
          </a:blip>
          <a:srcRect r="53068"/>
          <a:stretch/>
        </p:blipFill>
        <p:spPr bwMode="auto">
          <a:xfrm>
            <a:off x="147357" y="886441"/>
            <a:ext cx="5646542" cy="58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03188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5771321" y="152400"/>
            <a:ext cx="4311355" cy="1287524"/>
          </a:xfrm>
        </p:spPr>
        <p:txBody>
          <a:bodyPr>
            <a:normAutofit fontScale="90000"/>
          </a:bodyPr>
          <a:lstStyle/>
          <a:p>
            <a:r>
              <a:rPr lang="tr-TR" dirty="0" err="1"/>
              <a:t>RandomTreeMazeGenerator</a:t>
            </a:r>
            <a:endParaRPr lang="tr-TR" dirty="0"/>
          </a:p>
        </p:txBody>
      </p:sp>
      <p:sp>
        <p:nvSpPr>
          <p:cNvPr id="6" name="Unvan 1"/>
          <p:cNvSpPr txBox="1">
            <a:spLocks/>
          </p:cNvSpPr>
          <p:nvPr/>
        </p:nvSpPr>
        <p:spPr>
          <a:xfrm>
            <a:off x="315938" y="152400"/>
            <a:ext cx="4053759" cy="12875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dirty="0" err="1" smtClean="0"/>
              <a:t>OldestTreeMazeGenerator</a:t>
            </a:r>
            <a:endParaRPr lang="tr-TR" dirty="0"/>
          </a:p>
        </p:txBody>
      </p:sp>
      <p:pic>
        <p:nvPicPr>
          <p:cNvPr id="7170" name="Picture 2" descr="randomtree"/>
          <p:cNvPicPr>
            <a:picLocks noChangeAspect="1" noChangeArrowheads="1"/>
          </p:cNvPicPr>
          <p:nvPr/>
        </p:nvPicPr>
        <p:blipFill rotWithShape="1">
          <a:blip r:embed="rId3">
            <a:extLst>
              <a:ext uri="{28A0092B-C50C-407E-A947-70E740481C1C}">
                <a14:useLocalDpi xmlns:a14="http://schemas.microsoft.com/office/drawing/2010/main" val="0"/>
              </a:ext>
            </a:extLst>
          </a:blip>
          <a:srcRect r="60295"/>
          <a:stretch/>
        </p:blipFill>
        <p:spPr bwMode="auto">
          <a:xfrm>
            <a:off x="5771321" y="1620710"/>
            <a:ext cx="5363320" cy="48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oldesttree"/>
          <p:cNvPicPr>
            <a:picLocks noChangeAspect="1" noChangeArrowheads="1"/>
          </p:cNvPicPr>
          <p:nvPr/>
        </p:nvPicPr>
        <p:blipFill rotWithShape="1">
          <a:blip r:embed="rId4">
            <a:extLst>
              <a:ext uri="{28A0092B-C50C-407E-A947-70E740481C1C}">
                <a14:useLocalDpi xmlns:a14="http://schemas.microsoft.com/office/drawing/2010/main" val="0"/>
              </a:ext>
            </a:extLst>
          </a:blip>
          <a:srcRect r="59601"/>
          <a:stretch/>
        </p:blipFill>
        <p:spPr bwMode="auto">
          <a:xfrm>
            <a:off x="315938" y="1620711"/>
            <a:ext cx="5275657" cy="490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04505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66435" y="0"/>
            <a:ext cx="6034960" cy="906308"/>
          </a:xfrm>
        </p:spPr>
        <p:txBody>
          <a:bodyPr>
            <a:normAutofit fontScale="90000"/>
          </a:bodyPr>
          <a:lstStyle/>
          <a:p>
            <a:r>
              <a:rPr lang="tr-TR" dirty="0" err="1" smtClean="0"/>
              <a:t>RecursiveMazeGenerator</a:t>
            </a:r>
            <a:endParaRPr lang="tr-TR" dirty="0"/>
          </a:p>
        </p:txBody>
      </p:sp>
      <p:pic>
        <p:nvPicPr>
          <p:cNvPr id="5" name="Resim 4" descr="recursivemaze"/>
          <p:cNvPicPr/>
          <p:nvPr/>
        </p:nvPicPr>
        <p:blipFill rotWithShape="1">
          <a:blip r:embed="rId2" cstate="print">
            <a:extLst>
              <a:ext uri="{28A0092B-C50C-407E-A947-70E740481C1C}">
                <a14:useLocalDpi xmlns:a14="http://schemas.microsoft.com/office/drawing/2010/main" val="0"/>
              </a:ext>
            </a:extLst>
          </a:blip>
          <a:srcRect r="53051"/>
          <a:stretch/>
        </p:blipFill>
        <p:spPr bwMode="auto">
          <a:xfrm>
            <a:off x="146538" y="783185"/>
            <a:ext cx="5695094" cy="5941296"/>
          </a:xfrm>
          <a:prstGeom prst="rect">
            <a:avLst/>
          </a:prstGeom>
          <a:noFill/>
          <a:ln>
            <a:noFill/>
          </a:ln>
        </p:spPr>
      </p:pic>
      <p:pic>
        <p:nvPicPr>
          <p:cNvPr id="6" name="Resim 5" descr="recursivemaze2"/>
          <p:cNvPicPr/>
          <p:nvPr/>
        </p:nvPicPr>
        <p:blipFill rotWithShape="1">
          <a:blip r:embed="rId3" cstate="print">
            <a:extLst>
              <a:ext uri="{28A0092B-C50C-407E-A947-70E740481C1C}">
                <a14:useLocalDpi xmlns:a14="http://schemas.microsoft.com/office/drawing/2010/main" val="0"/>
              </a:ext>
            </a:extLst>
          </a:blip>
          <a:srcRect r="52173"/>
          <a:stretch/>
        </p:blipFill>
        <p:spPr bwMode="auto">
          <a:xfrm>
            <a:off x="5921734" y="783185"/>
            <a:ext cx="6103031" cy="5941296"/>
          </a:xfrm>
          <a:prstGeom prst="rect">
            <a:avLst/>
          </a:prstGeom>
          <a:noFill/>
          <a:ln>
            <a:noFill/>
          </a:ln>
        </p:spPr>
      </p:pic>
    </p:spTree>
    <p:extLst>
      <p:ext uri="{BB962C8B-B14F-4D97-AF65-F5344CB8AC3E}">
        <p14:creationId xmlns:p14="http://schemas.microsoft.com/office/powerpoint/2010/main" val="32576466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kURUM Tanımı</a:t>
            </a:r>
            <a:endParaRPr lang="tr-TR" dirty="0"/>
          </a:p>
        </p:txBody>
      </p:sp>
      <p:sp>
        <p:nvSpPr>
          <p:cNvPr id="3" name="İçerik Yer Tutucusu 2"/>
          <p:cNvSpPr>
            <a:spLocks noGrp="1"/>
          </p:cNvSpPr>
          <p:nvPr>
            <p:ph idx="1"/>
          </p:nvPr>
        </p:nvSpPr>
        <p:spPr/>
        <p:txBody>
          <a:bodyPr/>
          <a:lstStyle/>
          <a:p>
            <a:r>
              <a:rPr lang="tr-TR" dirty="0"/>
              <a:t>Tümer Mühendislik, 1991 yılında Fabrika otomasyonu, bilgi sistemleri ve elektronik cihaz tasarım ve üretimi konularında çalışmak üzere Ankara merkezli olarak kurulmuştur. </a:t>
            </a:r>
            <a:r>
              <a:rPr lang="tr-TR" dirty="0" smtClean="0"/>
              <a:t>Faaliyetleri </a:t>
            </a:r>
            <a:r>
              <a:rPr lang="tr-TR" dirty="0"/>
              <a:t>üç ana grup altında toplanmaktadır. </a:t>
            </a:r>
            <a:r>
              <a:rPr lang="tr-TR" dirty="0" smtClean="0"/>
              <a:t>Bunlar ;</a:t>
            </a:r>
          </a:p>
          <a:p>
            <a:r>
              <a:rPr lang="tr-TR" dirty="0" smtClean="0"/>
              <a:t>Savunma Sanayi</a:t>
            </a:r>
          </a:p>
          <a:p>
            <a:r>
              <a:rPr lang="tr-TR" dirty="0" smtClean="0"/>
              <a:t>Elektronik Cihaz Tasarım ve Üretimi</a:t>
            </a:r>
          </a:p>
          <a:p>
            <a:r>
              <a:rPr lang="tr-TR" dirty="0" smtClean="0"/>
              <a:t>Spor Mühendisliği</a:t>
            </a:r>
            <a:endParaRPr lang="tr-TR" dirty="0"/>
          </a:p>
          <a:p>
            <a:endParaRPr lang="tr-TR" dirty="0"/>
          </a:p>
        </p:txBody>
      </p:sp>
    </p:spTree>
    <p:extLst>
      <p:ext uri="{BB962C8B-B14F-4D97-AF65-F5344CB8AC3E}">
        <p14:creationId xmlns:p14="http://schemas.microsoft.com/office/powerpoint/2010/main" val="13141278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66435" y="0"/>
            <a:ext cx="6034960" cy="906308"/>
          </a:xfrm>
        </p:spPr>
        <p:txBody>
          <a:bodyPr>
            <a:normAutofit/>
          </a:bodyPr>
          <a:lstStyle/>
          <a:p>
            <a:r>
              <a:rPr lang="tr-TR" dirty="0" err="1"/>
              <a:t>TreeMazeGenerator</a:t>
            </a:r>
            <a:endParaRPr lang="tr-TR" dirty="0"/>
          </a:p>
        </p:txBody>
      </p:sp>
      <p:pic>
        <p:nvPicPr>
          <p:cNvPr id="8194" name="Picture 2" descr="treemaze1"/>
          <p:cNvPicPr>
            <a:picLocks noChangeAspect="1" noChangeArrowheads="1"/>
          </p:cNvPicPr>
          <p:nvPr/>
        </p:nvPicPr>
        <p:blipFill rotWithShape="1">
          <a:blip r:embed="rId2">
            <a:extLst>
              <a:ext uri="{28A0092B-C50C-407E-A947-70E740481C1C}">
                <a14:useLocalDpi xmlns:a14="http://schemas.microsoft.com/office/drawing/2010/main" val="0"/>
              </a:ext>
            </a:extLst>
          </a:blip>
          <a:srcRect r="33448"/>
          <a:stretch/>
        </p:blipFill>
        <p:spPr bwMode="auto">
          <a:xfrm>
            <a:off x="66434" y="830150"/>
            <a:ext cx="5654635" cy="593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descr="C:\Users\KET\AppData\Local\Microsoft\Windows\INetCache\Content.Word\treemaze2.png"/>
          <p:cNvPicPr/>
          <p:nvPr/>
        </p:nvPicPr>
        <p:blipFill rotWithShape="1">
          <a:blip r:embed="rId3" cstate="print">
            <a:extLst>
              <a:ext uri="{28A0092B-C50C-407E-A947-70E740481C1C}">
                <a14:useLocalDpi xmlns:a14="http://schemas.microsoft.com/office/drawing/2010/main" val="0"/>
              </a:ext>
            </a:extLst>
          </a:blip>
          <a:srcRect r="29895"/>
          <a:stretch/>
        </p:blipFill>
        <p:spPr bwMode="auto">
          <a:xfrm>
            <a:off x="5858633" y="830150"/>
            <a:ext cx="6238959" cy="5934791"/>
          </a:xfrm>
          <a:prstGeom prst="rect">
            <a:avLst/>
          </a:prstGeom>
          <a:noFill/>
          <a:ln>
            <a:noFill/>
          </a:ln>
        </p:spPr>
      </p:pic>
    </p:spTree>
    <p:extLst>
      <p:ext uri="{BB962C8B-B14F-4D97-AF65-F5344CB8AC3E}">
        <p14:creationId xmlns:p14="http://schemas.microsoft.com/office/powerpoint/2010/main" val="10328786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6174224" y="574535"/>
            <a:ext cx="6017776" cy="906308"/>
          </a:xfrm>
        </p:spPr>
        <p:txBody>
          <a:bodyPr>
            <a:normAutofit fontScale="90000"/>
          </a:bodyPr>
          <a:lstStyle/>
          <a:p>
            <a:r>
              <a:rPr lang="tr-TR" dirty="0" err="1" smtClean="0"/>
              <a:t>RecursiveMazeGenerator</a:t>
            </a:r>
            <a:endParaRPr lang="tr-TR" dirty="0"/>
          </a:p>
        </p:txBody>
      </p:sp>
      <p:pic>
        <p:nvPicPr>
          <p:cNvPr id="5" name="Resim 4" descr="C:\Users\KET\AppData\Local\Microsoft\Windows\INetCache\Content.Word\treemaze3.png"/>
          <p:cNvPicPr/>
          <p:nvPr/>
        </p:nvPicPr>
        <p:blipFill rotWithShape="1">
          <a:blip r:embed="rId2" cstate="print">
            <a:extLst>
              <a:ext uri="{28A0092B-C50C-407E-A947-70E740481C1C}">
                <a14:useLocalDpi xmlns:a14="http://schemas.microsoft.com/office/drawing/2010/main" val="0"/>
              </a:ext>
            </a:extLst>
          </a:blip>
          <a:srcRect r="32844"/>
          <a:stretch/>
        </p:blipFill>
        <p:spPr bwMode="auto">
          <a:xfrm>
            <a:off x="102111" y="453154"/>
            <a:ext cx="5982100" cy="6231056"/>
          </a:xfrm>
          <a:prstGeom prst="rect">
            <a:avLst/>
          </a:prstGeom>
          <a:noFill/>
          <a:ln>
            <a:noFill/>
          </a:ln>
        </p:spPr>
      </p:pic>
      <p:pic>
        <p:nvPicPr>
          <p:cNvPr id="9218" name="Picture 2" descr="recursivetree"/>
          <p:cNvPicPr>
            <a:picLocks noChangeAspect="1" noChangeArrowheads="1"/>
          </p:cNvPicPr>
          <p:nvPr/>
        </p:nvPicPr>
        <p:blipFill rotWithShape="1">
          <a:blip r:embed="rId3">
            <a:extLst>
              <a:ext uri="{28A0092B-C50C-407E-A947-70E740481C1C}">
                <a14:useLocalDpi xmlns:a14="http://schemas.microsoft.com/office/drawing/2010/main" val="0"/>
              </a:ext>
            </a:extLst>
          </a:blip>
          <a:srcRect r="38720"/>
          <a:stretch/>
        </p:blipFill>
        <p:spPr bwMode="auto">
          <a:xfrm>
            <a:off x="6269479" y="1913767"/>
            <a:ext cx="5810082" cy="413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26441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teşekkürler</a:t>
            </a:r>
            <a:endParaRPr lang="tr-TR" dirty="0"/>
          </a:p>
        </p:txBody>
      </p:sp>
    </p:spTree>
    <p:extLst>
      <p:ext uri="{BB962C8B-B14F-4D97-AF65-F5344CB8AC3E}">
        <p14:creationId xmlns:p14="http://schemas.microsoft.com/office/powerpoint/2010/main" val="8238007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33136"/>
            <a:ext cx="10058400" cy="971029"/>
          </a:xfrm>
        </p:spPr>
        <p:txBody>
          <a:bodyPr/>
          <a:lstStyle/>
          <a:p>
            <a:r>
              <a:rPr lang="tr-TR" dirty="0"/>
              <a:t>Savunma Sanayi</a:t>
            </a:r>
          </a:p>
        </p:txBody>
      </p:sp>
      <p:sp>
        <p:nvSpPr>
          <p:cNvPr id="3" name="İçerik Yer Tutucusu 2"/>
          <p:cNvSpPr>
            <a:spLocks noGrp="1"/>
          </p:cNvSpPr>
          <p:nvPr>
            <p:ph idx="1"/>
          </p:nvPr>
        </p:nvSpPr>
        <p:spPr>
          <a:xfrm>
            <a:off x="1069848" y="1404165"/>
            <a:ext cx="7352258" cy="4768035"/>
          </a:xfrm>
        </p:spPr>
        <p:txBody>
          <a:bodyPr>
            <a:normAutofit fontScale="85000" lnSpcReduction="20000"/>
          </a:bodyPr>
          <a:lstStyle/>
          <a:p>
            <a:r>
              <a:rPr lang="tr-TR" dirty="0"/>
              <a:t>Tümer Mühendislik özellikle simülatör sistemleri ile ilgili güç dağıtım kontrol ve izleme sistemleri, elektromekanik ara yüzler, </a:t>
            </a:r>
            <a:r>
              <a:rPr lang="tr-TR" dirty="0" err="1"/>
              <a:t>mokap</a:t>
            </a:r>
            <a:r>
              <a:rPr lang="tr-TR" dirty="0"/>
              <a:t> için fonksiyonel elektronik ve elektromekanik donanımlar, konsol tasarımları, video ve </a:t>
            </a:r>
            <a:r>
              <a:rPr lang="tr-TR" dirty="0" err="1"/>
              <a:t>audio</a:t>
            </a:r>
            <a:r>
              <a:rPr lang="tr-TR" dirty="0"/>
              <a:t> sistemleri konuları ile ilgili birçok projeyi gerçekleştirmiş ve halen yine bu konular ile ilgili devam eden projeleri sonuçlandırma aşamasına getirmiştir. Tümer Mühendislik konusunda Türkiye’de en önde gelen kuruluşlar olan Genel Kurmay Başkanlığı, TAI, </a:t>
            </a:r>
            <a:r>
              <a:rPr lang="tr-TR" dirty="0" err="1"/>
              <a:t>Havelsan</a:t>
            </a:r>
            <a:r>
              <a:rPr lang="tr-TR" dirty="0"/>
              <a:t>, Aselsan, </a:t>
            </a:r>
            <a:r>
              <a:rPr lang="tr-TR" dirty="0" err="1"/>
              <a:t>Gate</a:t>
            </a:r>
            <a:r>
              <a:rPr lang="tr-TR" dirty="0"/>
              <a:t> Elektronik ve STM firmaları ile doğrudan veya alt yüklenici pozisyonunda çalışmış ve çalışmaktadır. Tümer Mühendislik 2010 yılı itibari ile gerekli inceleme ve denetlemelerden geçerek TAI’nin onaylı tedarikçisi olmuştur. 2011 yılında ise TAI için ATAK Projesi’nde “</a:t>
            </a:r>
            <a:r>
              <a:rPr lang="tr-TR" dirty="0" err="1"/>
              <a:t>Safety</a:t>
            </a:r>
            <a:r>
              <a:rPr lang="tr-TR" dirty="0"/>
              <a:t> Switch” sisteminin tasarım, üretim ve testlerini tamamlayarak, döner kanatlı sistemler üzerinde kullanılan ilk çalışmasını gerçekleştirmiştir.</a:t>
            </a:r>
          </a:p>
          <a:p>
            <a:pPr marL="0" indent="0">
              <a:buNone/>
            </a:pPr>
            <a:r>
              <a:rPr lang="tr-TR" dirty="0"/>
              <a:t>Gerçekleşen projelerden bazıları;</a:t>
            </a:r>
          </a:p>
          <a:p>
            <a:r>
              <a:rPr lang="tr-TR" dirty="0"/>
              <a:t>HELSİM Helikopter Simülatörü Merkezi Emniyet Sistemi, Güç Dağıtım </a:t>
            </a:r>
            <a:r>
              <a:rPr lang="tr-TR" dirty="0" err="1"/>
              <a:t>Kabinetleri</a:t>
            </a:r>
            <a:endParaRPr lang="tr-TR" dirty="0"/>
          </a:p>
          <a:p>
            <a:r>
              <a:rPr lang="tr-TR" dirty="0"/>
              <a:t>Dikey Rüzgar Tüneli, Ölçü ve Kontrol Sistemi ile Kayıt Görüntü Sistemi,</a:t>
            </a:r>
          </a:p>
          <a:p>
            <a:r>
              <a:rPr lang="tr-TR" dirty="0" err="1"/>
              <a:t>İzgözetleme</a:t>
            </a:r>
            <a:r>
              <a:rPr lang="tr-TR" dirty="0"/>
              <a:t> eğitim sistemi, </a:t>
            </a:r>
            <a:r>
              <a:rPr lang="tr-TR" dirty="0" err="1"/>
              <a:t>sensör</a:t>
            </a:r>
            <a:r>
              <a:rPr lang="tr-TR" dirty="0"/>
              <a:t> </a:t>
            </a:r>
            <a:r>
              <a:rPr lang="tr-TR" dirty="0" err="1"/>
              <a:t>arayüzleri</a:t>
            </a:r>
            <a:r>
              <a:rPr lang="tr-TR" dirty="0"/>
              <a:t>,</a:t>
            </a:r>
          </a:p>
          <a:p>
            <a:r>
              <a:rPr lang="tr-TR" dirty="0"/>
              <a:t>TAI Atak helikopteri </a:t>
            </a:r>
            <a:r>
              <a:rPr lang="tr-TR" dirty="0" err="1"/>
              <a:t>aviyonik</a:t>
            </a:r>
            <a:r>
              <a:rPr lang="tr-TR" dirty="0"/>
              <a:t> KDU </a:t>
            </a:r>
            <a:r>
              <a:rPr lang="tr-TR" dirty="0" err="1"/>
              <a:t>mockup</a:t>
            </a:r>
            <a:r>
              <a:rPr lang="tr-TR" dirty="0"/>
              <a:t> üniteleri,</a:t>
            </a:r>
          </a:p>
          <a:p>
            <a:endParaRPr lang="tr-TR" dirty="0"/>
          </a:p>
        </p:txBody>
      </p:sp>
      <p:pic>
        <p:nvPicPr>
          <p:cNvPr id="1028" name="Picture 4" descr="http://www.tumer.com/wp-content/uploads/2009/12/Fotolia_6583986_XS-300x2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2106" y="3641953"/>
            <a:ext cx="3333917" cy="23895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tumer.com/wp-content/uploads/2009/12/Fotolia_4734258_XS-300x2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2106" y="1126745"/>
            <a:ext cx="3333917" cy="223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8417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Elektronik Cihaz Tasarım ve Üretimi</a:t>
            </a:r>
          </a:p>
        </p:txBody>
      </p:sp>
      <p:sp>
        <p:nvSpPr>
          <p:cNvPr id="3" name="İçerik Yer Tutucusu 2"/>
          <p:cNvSpPr>
            <a:spLocks noGrp="1"/>
          </p:cNvSpPr>
          <p:nvPr>
            <p:ph idx="1"/>
          </p:nvPr>
        </p:nvSpPr>
        <p:spPr>
          <a:xfrm>
            <a:off x="1069848" y="2121408"/>
            <a:ext cx="8082944" cy="4050792"/>
          </a:xfrm>
        </p:spPr>
        <p:txBody>
          <a:bodyPr/>
          <a:lstStyle/>
          <a:p>
            <a:r>
              <a:rPr lang="tr-TR" dirty="0"/>
              <a:t>Özel tasarım mikroişlemci esaslı devre tasarımı ve üretimi konularında çalışmaktadır. Müşterinin isterleri doğrultusunda her türlü elektronik cihaz ve avionik test sistemleri üretimi, devre tasarımı, devre analizi, PCB tasarımı, SMD montaj, mekanik tasarım, prototip üretimi ve testlerini gerçekleştirme kabiliyetine </a:t>
            </a:r>
            <a:r>
              <a:rPr lang="tr-TR" dirty="0" smtClean="0"/>
              <a:t>sahiptir. Örnek olarak;</a:t>
            </a:r>
          </a:p>
          <a:p>
            <a:r>
              <a:rPr lang="tr-TR" dirty="0" smtClean="0"/>
              <a:t>Özel tasarım LED gösterge sistemleri,</a:t>
            </a:r>
          </a:p>
          <a:p>
            <a:r>
              <a:rPr lang="tr-TR" dirty="0" smtClean="0"/>
              <a:t>Hidrostatik Test Sistemi,</a:t>
            </a:r>
          </a:p>
          <a:p>
            <a:r>
              <a:rPr lang="tr-TR" dirty="0" smtClean="0"/>
              <a:t>Telsiz çağrı sistemleri tamamlanmış projelerden birkaçıdır.</a:t>
            </a:r>
            <a:endParaRPr lang="tr-TR" dirty="0"/>
          </a:p>
        </p:txBody>
      </p:sp>
      <p:pic>
        <p:nvPicPr>
          <p:cNvPr id="2050" name="Picture 2" descr="http://www.tumer.com/wp-content/uploads/2009/12/Fotolia_16185824_XS-300x1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8154" y="2303585"/>
            <a:ext cx="3042138" cy="252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646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4938" y="484632"/>
            <a:ext cx="8543310" cy="1609344"/>
          </a:xfrm>
        </p:spPr>
        <p:txBody>
          <a:bodyPr/>
          <a:lstStyle/>
          <a:p>
            <a:r>
              <a:rPr lang="tr-TR" dirty="0"/>
              <a:t>Spor Mühendisliği</a:t>
            </a:r>
          </a:p>
        </p:txBody>
      </p:sp>
      <p:sp>
        <p:nvSpPr>
          <p:cNvPr id="3" name="İçerik Yer Tutucusu 2"/>
          <p:cNvSpPr>
            <a:spLocks noGrp="1"/>
          </p:cNvSpPr>
          <p:nvPr>
            <p:ph idx="1"/>
          </p:nvPr>
        </p:nvSpPr>
        <p:spPr>
          <a:xfrm>
            <a:off x="1943100" y="2751992"/>
            <a:ext cx="7455877" cy="3006970"/>
          </a:xfrm>
        </p:spPr>
        <p:txBody>
          <a:bodyPr>
            <a:normAutofit fontScale="92500"/>
          </a:bodyPr>
          <a:lstStyle/>
          <a:p>
            <a:r>
              <a:rPr lang="tr-TR" dirty="0"/>
              <a:t>Hâlihazırda Türkiye’nin konusundaki ilk ve tek üreticisi ve ihracatçısı konumundadır. Bu çalışmalar çerçevesinde ağırlıklı olarak telsiz iletişimle çalışan kablosuz performans ölçüm sistemleri üzerine uzmanlaşmıştır. Firmanın geliştirdiği cihazlara yönelik olarak 2005 yılında dört patent başvurusu </a:t>
            </a:r>
            <a:r>
              <a:rPr lang="tr-TR" dirty="0" smtClean="0"/>
              <a:t>yapılmıştır.</a:t>
            </a:r>
            <a:r>
              <a:rPr lang="tr-TR" dirty="0"/>
              <a:t> 2002-2003 yılları arasında ABD’de üç ayrı fuara katılarak, ABD, İsrail ve Mısır’da temsilcilik düzeyinde bağlantılar kurmuştur</a:t>
            </a:r>
            <a:r>
              <a:rPr lang="tr-TR" dirty="0" smtClean="0"/>
              <a:t>. </a:t>
            </a:r>
            <a:r>
              <a:rPr lang="tr-TR" dirty="0"/>
              <a:t>Ayrıca en önde gelen Amerikan futbolu ve basketbol takımları ile bağlantı kurularak ihracat potansiyeli oluşturulmuştur. Firmanın hâlihazırda yurt içi ve yurt </a:t>
            </a:r>
            <a:r>
              <a:rPr lang="tr-TR" dirty="0" err="1"/>
              <a:t>dısında</a:t>
            </a:r>
            <a:r>
              <a:rPr lang="tr-TR" dirty="0"/>
              <a:t> 100’den fazla performans test sistemi </a:t>
            </a:r>
            <a:r>
              <a:rPr lang="tr-TR" dirty="0" err="1"/>
              <a:t>basarı</a:t>
            </a:r>
            <a:r>
              <a:rPr lang="tr-TR" dirty="0"/>
              <a:t> ile hizmet vermektedir.</a:t>
            </a:r>
          </a:p>
        </p:txBody>
      </p:sp>
      <p:pic>
        <p:nvPicPr>
          <p:cNvPr id="3078" name="Picture 6" descr="http://www.tumer.com/wp-content/uploads/2012/04/IMG_7408-1024x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6361" y="309332"/>
            <a:ext cx="4229100" cy="229984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www.tumer.com/wp-content/uploads/2012/04/IMG_7420-174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81" y="2804745"/>
            <a:ext cx="1657350" cy="300697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tumer.com/wp-content/uploads/2012/04/IMG_7427-207x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4823" y="2804744"/>
            <a:ext cx="2198077" cy="305972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www.tumer.com/wp-content/uploads/2012/04/IMG_7433-300x29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281" y="309332"/>
            <a:ext cx="2347546" cy="2299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6346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Başlangıç aşaması</a:t>
            </a:r>
            <a:endParaRPr lang="tr-TR" dirty="0"/>
          </a:p>
        </p:txBody>
      </p:sp>
      <p:sp>
        <p:nvSpPr>
          <p:cNvPr id="3" name="İçerik Yer Tutucusu 2"/>
          <p:cNvSpPr>
            <a:spLocks noGrp="1"/>
          </p:cNvSpPr>
          <p:nvPr>
            <p:ph idx="1"/>
          </p:nvPr>
        </p:nvSpPr>
        <p:spPr/>
        <p:txBody>
          <a:bodyPr/>
          <a:lstStyle/>
          <a:p>
            <a:r>
              <a:rPr lang="tr-TR" dirty="0" smtClean="0"/>
              <a:t>Staj boyunca yazılım projelerinin nasıl ele alındığı ve proje yapısının nasıl yürütüldüğü gözlemlenmiştir. Proje yöneticisinin görev ve sorumlulukları, birlikte çalışılan diğer mühendislerle entegre yapılar oluşturulması, yapılan projenin raporlanması gibi genel işleyiş hakkında bilgi sahibi olunmuştur. Sadece verilen projeler değil şirketin aldığı her türlü iş hakkında ( gizlilik çerçevesinde ) bilgi sahibi olunmuş gerektiğinde yazılım veya donanım açısından yardımcı olunmuş gerekli toplantılara katılım sağlanmıştır. </a:t>
            </a:r>
            <a:endParaRPr lang="tr-TR" dirty="0"/>
          </a:p>
        </p:txBody>
      </p:sp>
    </p:spTree>
    <p:extLst>
      <p:ext uri="{BB962C8B-B14F-4D97-AF65-F5344CB8AC3E}">
        <p14:creationId xmlns:p14="http://schemas.microsoft.com/office/powerpoint/2010/main" val="3380517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Sisteme genel bakış</a:t>
            </a:r>
            <a:endParaRPr lang="tr-TR" dirty="0"/>
          </a:p>
        </p:txBody>
      </p:sp>
      <p:sp>
        <p:nvSpPr>
          <p:cNvPr id="3" name="İçerik Yer Tutucusu 2"/>
          <p:cNvSpPr>
            <a:spLocks noGrp="1"/>
          </p:cNvSpPr>
          <p:nvPr>
            <p:ph idx="1"/>
          </p:nvPr>
        </p:nvSpPr>
        <p:spPr>
          <a:xfrm>
            <a:off x="670837" y="1705771"/>
            <a:ext cx="4898690" cy="4803094"/>
          </a:xfrm>
        </p:spPr>
        <p:txBody>
          <a:bodyPr>
            <a:normAutofit fontScale="92500" lnSpcReduction="10000"/>
          </a:bodyPr>
          <a:lstStyle/>
          <a:p>
            <a:r>
              <a:rPr lang="tr-TR" dirty="0"/>
              <a:t>Askeri projelerde kullanılmak üzere simülasyon </a:t>
            </a:r>
            <a:r>
              <a:rPr lang="tr-TR" dirty="0" err="1"/>
              <a:t>arayüz</a:t>
            </a:r>
            <a:r>
              <a:rPr lang="tr-TR" dirty="0"/>
              <a:t> tasarımı yapılmıştır. Yapılan proje geliştirilerek kullanılacaktır. Yapılan projede cihazın kendi hareket mekanizmasıyla ivmeölçer özelliğini kullanarak bir denge mekanizması hayal edilmiştir ve bu denge mekanizmasıyla arazi şartlarda hareket edilebilmek için simülasyon oluşturulmak amaçlanmıştır.  Bu hayal edilen denge mekanizması şirket tarafından yapılmıştır bu yapıyı biz tablet olarak kullandık temsili şekilde sisteme yerleştirilen top ile tabletin kendi hareketleriyle gerçek zamanlı denge mekanizmasıyla hareket etmesini sağlıyoruz. </a:t>
            </a:r>
            <a:r>
              <a:rPr lang="tr-TR" dirty="0" err="1"/>
              <a:t>Maze</a:t>
            </a:r>
            <a:r>
              <a:rPr lang="tr-TR" dirty="0"/>
              <a:t> </a:t>
            </a:r>
            <a:r>
              <a:rPr lang="tr-TR" dirty="0" err="1"/>
              <a:t>generator</a:t>
            </a:r>
            <a:r>
              <a:rPr lang="tr-TR" dirty="0"/>
              <a:t> ile </a:t>
            </a:r>
            <a:r>
              <a:rPr lang="tr-TR" dirty="0" err="1"/>
              <a:t>unity</a:t>
            </a:r>
            <a:r>
              <a:rPr lang="tr-TR" dirty="0"/>
              <a:t> projemizde belirlediğimiz isteye bağlı boyuttaki labirent sayısıyla engeller oluşturmuş olduk. </a:t>
            </a:r>
          </a:p>
          <a:p>
            <a:endParaRPr lang="tr-TR" dirty="0"/>
          </a:p>
        </p:txBody>
      </p:sp>
      <p:pic>
        <p:nvPicPr>
          <p:cNvPr id="1026" name="Picture 2" descr="play tuş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5411" y="1791999"/>
            <a:ext cx="5968325" cy="431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8577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lvl="0"/>
            <a:r>
              <a:rPr lang="tr-TR" dirty="0"/>
              <a:t>Program Ölçeğinde Tasarım Kararları </a:t>
            </a:r>
            <a:br>
              <a:rPr lang="tr-TR" dirty="0"/>
            </a:br>
            <a:endParaRPr lang="tr-TR" dirty="0"/>
          </a:p>
        </p:txBody>
      </p:sp>
      <p:sp>
        <p:nvSpPr>
          <p:cNvPr id="3" name="İçerik Yer Tutucusu 2"/>
          <p:cNvSpPr>
            <a:spLocks noGrp="1"/>
          </p:cNvSpPr>
          <p:nvPr>
            <p:ph idx="1"/>
          </p:nvPr>
        </p:nvSpPr>
        <p:spPr/>
        <p:txBody>
          <a:bodyPr/>
          <a:lstStyle/>
          <a:p>
            <a:r>
              <a:rPr lang="tr-TR" dirty="0"/>
              <a:t>Programın kullanıcı ihtiyaçlarına cevap verirken izleyeceği yöntem hem bilgisayar ekranından hem de tabletin kendi ekranında kontrol ettiği </a:t>
            </a:r>
            <a:r>
              <a:rPr lang="tr-TR" dirty="0" err="1"/>
              <a:t>sphere</a:t>
            </a:r>
            <a:r>
              <a:rPr lang="tr-TR" dirty="0"/>
              <a:t> ile denge sistemini kontrol etmelidir. Şirket projesi belirli bir düzenek üstüne çıkan askerin doğa şartlarına göre hareket etmesiyle oluşturulmuş sistemde dengede kalmaya çalışmasını sağlamak amaçlanmıştır fakat düzenek şirket tarafından oluşturulmuş sadece </a:t>
            </a:r>
            <a:r>
              <a:rPr lang="tr-TR" dirty="0" err="1"/>
              <a:t>arayüz</a:t>
            </a:r>
            <a:r>
              <a:rPr lang="tr-TR" dirty="0"/>
              <a:t> tasarımına ihtiyaç duyulmuştur. Bu doğrultuda bilgisayar ekranından sistemin takip edilmesi gereklidir. Yapılan proje tablet üzerinde çalıştırıldığından dolayı hem bilgisayar hem tablet ekranından eşzamanlı takip edilebilmektedir.</a:t>
            </a:r>
          </a:p>
          <a:p>
            <a:endParaRPr lang="tr-TR" dirty="0"/>
          </a:p>
        </p:txBody>
      </p:sp>
    </p:spTree>
    <p:extLst>
      <p:ext uri="{BB962C8B-B14F-4D97-AF65-F5344CB8AC3E}">
        <p14:creationId xmlns:p14="http://schemas.microsoft.com/office/powerpoint/2010/main" val="42171160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194539"/>
          </a:xfrm>
        </p:spPr>
        <p:txBody>
          <a:bodyPr/>
          <a:lstStyle/>
          <a:p>
            <a:r>
              <a:rPr lang="tr-TR" dirty="0" smtClean="0"/>
              <a:t>işleyiş</a:t>
            </a:r>
            <a:endParaRPr lang="tr-TR" dirty="0"/>
          </a:p>
        </p:txBody>
      </p:sp>
      <p:sp>
        <p:nvSpPr>
          <p:cNvPr id="3" name="İçerik Yer Tutucusu 2"/>
          <p:cNvSpPr>
            <a:spLocks noGrp="1"/>
          </p:cNvSpPr>
          <p:nvPr>
            <p:ph idx="1"/>
          </p:nvPr>
        </p:nvSpPr>
        <p:spPr>
          <a:xfrm>
            <a:off x="1069848" y="1778924"/>
            <a:ext cx="10058400" cy="4393276"/>
          </a:xfrm>
        </p:spPr>
        <p:txBody>
          <a:bodyPr>
            <a:normAutofit fontScale="92500" lnSpcReduction="20000"/>
          </a:bodyPr>
          <a:lstStyle/>
          <a:p>
            <a:r>
              <a:rPr lang="tr-TR" dirty="0" err="1" smtClean="0"/>
              <a:t>Unity</a:t>
            </a:r>
            <a:r>
              <a:rPr lang="tr-TR" dirty="0" smtClean="0"/>
              <a:t> kurulumu,</a:t>
            </a:r>
          </a:p>
          <a:p>
            <a:r>
              <a:rPr lang="tr-TR" dirty="0" smtClean="0"/>
              <a:t>Standart </a:t>
            </a:r>
            <a:r>
              <a:rPr lang="tr-TR" dirty="0" err="1" smtClean="0"/>
              <a:t>Asset</a:t>
            </a:r>
            <a:r>
              <a:rPr lang="tr-TR" dirty="0" smtClean="0"/>
              <a:t> eklentisi(</a:t>
            </a:r>
            <a:r>
              <a:rPr lang="tr-TR" dirty="0" err="1" smtClean="0"/>
              <a:t>Material</a:t>
            </a:r>
            <a:r>
              <a:rPr lang="tr-TR" dirty="0" smtClean="0"/>
              <a:t> </a:t>
            </a:r>
            <a:r>
              <a:rPr lang="tr-TR" dirty="0" err="1" smtClean="0"/>
              <a:t>olaral</a:t>
            </a:r>
            <a:r>
              <a:rPr lang="tr-TR" dirty="0" smtClean="0"/>
              <a:t> </a:t>
            </a:r>
            <a:r>
              <a:rPr lang="tr-TR" dirty="0" err="1" smtClean="0"/>
              <a:t>sphere</a:t>
            </a:r>
            <a:r>
              <a:rPr lang="tr-TR" dirty="0" smtClean="0"/>
              <a:t> ve </a:t>
            </a:r>
            <a:r>
              <a:rPr lang="tr-TR" dirty="0" err="1" smtClean="0"/>
              <a:t>plane</a:t>
            </a:r>
            <a:r>
              <a:rPr lang="tr-TR" dirty="0" smtClean="0"/>
              <a:t> kullanıldı.),</a:t>
            </a:r>
          </a:p>
          <a:p>
            <a:pPr lvl="1"/>
            <a:r>
              <a:rPr lang="tr-TR" dirty="0" smtClean="0"/>
              <a:t>Staj defterinde kök dosyası ile etkileşimden de bahsedilmiştir fakat bu projede </a:t>
            </a:r>
            <a:r>
              <a:rPr lang="tr-TR" dirty="0" err="1" smtClean="0"/>
              <a:t>Unity</a:t>
            </a:r>
            <a:r>
              <a:rPr lang="tr-TR" dirty="0" smtClean="0"/>
              <a:t> kurulurken </a:t>
            </a:r>
            <a:r>
              <a:rPr lang="tr-TR" dirty="0" err="1" smtClean="0"/>
              <a:t>Asset</a:t>
            </a:r>
            <a:r>
              <a:rPr lang="tr-TR" dirty="0" smtClean="0"/>
              <a:t> </a:t>
            </a:r>
            <a:r>
              <a:rPr lang="tr-TR" dirty="0" err="1" smtClean="0"/>
              <a:t>dosyalarınında</a:t>
            </a:r>
            <a:r>
              <a:rPr lang="tr-TR" dirty="0" smtClean="0"/>
              <a:t> indirilmesi  yapıldığından </a:t>
            </a:r>
            <a:r>
              <a:rPr lang="tr-TR" dirty="0" err="1" smtClean="0"/>
              <a:t>Assets</a:t>
            </a:r>
            <a:r>
              <a:rPr lang="tr-TR" dirty="0" smtClean="0"/>
              <a:t>-&gt;</a:t>
            </a:r>
            <a:r>
              <a:rPr lang="tr-TR" dirty="0" err="1" smtClean="0"/>
              <a:t>İmport</a:t>
            </a:r>
            <a:r>
              <a:rPr lang="tr-TR" dirty="0" smtClean="0"/>
              <a:t> New </a:t>
            </a:r>
            <a:r>
              <a:rPr lang="tr-TR" dirty="0" err="1" smtClean="0"/>
              <a:t>Asset</a:t>
            </a:r>
            <a:r>
              <a:rPr lang="tr-TR" dirty="0" smtClean="0"/>
              <a:t> diyerek oluşturulan hesaptan </a:t>
            </a:r>
            <a:r>
              <a:rPr lang="tr-TR" dirty="0" err="1" smtClean="0"/>
              <a:t>Asset’lere</a:t>
            </a:r>
            <a:r>
              <a:rPr lang="tr-TR" dirty="0" smtClean="0"/>
              <a:t> ulaşılmıştır. Sphere bizim top nesnemiz, </a:t>
            </a:r>
            <a:r>
              <a:rPr lang="tr-TR" dirty="0" err="1" smtClean="0"/>
              <a:t>Plane</a:t>
            </a:r>
            <a:r>
              <a:rPr lang="tr-TR" dirty="0" smtClean="0"/>
              <a:t> ise zemin olarak kullanılmıştır.</a:t>
            </a:r>
          </a:p>
          <a:p>
            <a:r>
              <a:rPr lang="tr-TR" dirty="0" err="1" smtClean="0"/>
              <a:t>PlayerController</a:t>
            </a:r>
            <a:r>
              <a:rPr lang="tr-TR" dirty="0" smtClean="0"/>
              <a:t> ve </a:t>
            </a:r>
            <a:r>
              <a:rPr lang="tr-TR" dirty="0" err="1" smtClean="0"/>
              <a:t>CameraController</a:t>
            </a:r>
            <a:r>
              <a:rPr lang="tr-TR" dirty="0"/>
              <a:t> </a:t>
            </a:r>
            <a:r>
              <a:rPr lang="tr-TR" dirty="0" smtClean="0"/>
              <a:t>adlı </a:t>
            </a:r>
            <a:r>
              <a:rPr lang="tr-TR" dirty="0" err="1" smtClean="0"/>
              <a:t>Scripts</a:t>
            </a:r>
            <a:r>
              <a:rPr lang="tr-TR" dirty="0" smtClean="0"/>
              <a:t> dosyaları oluşturuldu,</a:t>
            </a:r>
          </a:p>
          <a:p>
            <a:pPr lvl="1"/>
            <a:r>
              <a:rPr lang="tr-TR" dirty="0" smtClean="0"/>
              <a:t>İlk klavye ok tuşları kullanılarak </a:t>
            </a:r>
            <a:r>
              <a:rPr lang="tr-TR" dirty="0" err="1" smtClean="0"/>
              <a:t>sphere</a:t>
            </a:r>
            <a:r>
              <a:rPr lang="tr-TR" dirty="0" smtClean="0"/>
              <a:t> hareketi gerçekleştirildi </a:t>
            </a:r>
            <a:r>
              <a:rPr lang="tr-TR" dirty="0"/>
              <a:t>sonra </a:t>
            </a:r>
            <a:r>
              <a:rPr lang="tr-TR" dirty="0" err="1" smtClean="0"/>
              <a:t>accelerometer</a:t>
            </a:r>
            <a:r>
              <a:rPr lang="tr-TR" dirty="0" smtClean="0"/>
              <a:t> özelliği eklenmiş proje gerçekleştirilmiştir böylece adım adım ilerleme sağlanmıştır.</a:t>
            </a:r>
          </a:p>
          <a:p>
            <a:r>
              <a:rPr lang="tr-TR" dirty="0" smtClean="0"/>
              <a:t>Tablet-</a:t>
            </a:r>
            <a:r>
              <a:rPr lang="tr-TR" dirty="0" err="1" smtClean="0"/>
              <a:t>Unity</a:t>
            </a:r>
            <a:r>
              <a:rPr lang="tr-TR" dirty="0" smtClean="0"/>
              <a:t> entegresi oluşturuldu,</a:t>
            </a:r>
          </a:p>
          <a:p>
            <a:pPr lvl="1"/>
            <a:r>
              <a:rPr lang="tr-TR" dirty="0" smtClean="0"/>
              <a:t>Uygun SDK platformu indirildikten ve </a:t>
            </a:r>
            <a:r>
              <a:rPr lang="tr-TR" dirty="0" err="1" smtClean="0"/>
              <a:t>path</a:t>
            </a:r>
            <a:r>
              <a:rPr lang="tr-TR" dirty="0" smtClean="0"/>
              <a:t> ayarı yapıldıktan sonra File-&gt;</a:t>
            </a:r>
            <a:r>
              <a:rPr lang="tr-TR" dirty="0" err="1" smtClean="0"/>
              <a:t>Build</a:t>
            </a:r>
            <a:r>
              <a:rPr lang="tr-TR" dirty="0" smtClean="0"/>
              <a:t> </a:t>
            </a:r>
            <a:r>
              <a:rPr lang="tr-TR" dirty="0" err="1" smtClean="0"/>
              <a:t>Settings’den</a:t>
            </a:r>
            <a:r>
              <a:rPr lang="tr-TR" dirty="0" smtClean="0"/>
              <a:t> Scenes in </a:t>
            </a:r>
            <a:r>
              <a:rPr lang="tr-TR" dirty="0" err="1" smtClean="0"/>
              <a:t>Build</a:t>
            </a:r>
            <a:r>
              <a:rPr lang="tr-TR" dirty="0" smtClean="0"/>
              <a:t> kısmında kendi </a:t>
            </a:r>
            <a:r>
              <a:rPr lang="tr-TR" dirty="0" err="1" smtClean="0"/>
              <a:t>Scene</a:t>
            </a:r>
            <a:r>
              <a:rPr lang="tr-TR" dirty="0" smtClean="0"/>
              <a:t> projemizi ve Platform olarak </a:t>
            </a:r>
            <a:r>
              <a:rPr lang="tr-TR" dirty="0" err="1" smtClean="0"/>
              <a:t>Android’i</a:t>
            </a:r>
            <a:r>
              <a:rPr lang="tr-TR" dirty="0" smtClean="0"/>
              <a:t> seçiyoruz. </a:t>
            </a:r>
            <a:r>
              <a:rPr lang="tr-TR" dirty="0" err="1" smtClean="0"/>
              <a:t>Build</a:t>
            </a:r>
            <a:r>
              <a:rPr lang="tr-TR" dirty="0" smtClean="0"/>
              <a:t> </a:t>
            </a:r>
            <a:r>
              <a:rPr lang="tr-TR" dirty="0" err="1" smtClean="0"/>
              <a:t>Settings</a:t>
            </a:r>
            <a:r>
              <a:rPr lang="tr-TR" dirty="0" smtClean="0"/>
              <a:t>-&gt; Player </a:t>
            </a:r>
            <a:r>
              <a:rPr lang="tr-TR" dirty="0" err="1" smtClean="0"/>
              <a:t>Settings’den</a:t>
            </a:r>
            <a:r>
              <a:rPr lang="tr-TR" dirty="0" smtClean="0"/>
              <a:t> </a:t>
            </a:r>
            <a:r>
              <a:rPr lang="tr-TR" dirty="0" err="1" smtClean="0"/>
              <a:t>Other</a:t>
            </a:r>
            <a:r>
              <a:rPr lang="tr-TR" dirty="0" smtClean="0"/>
              <a:t> </a:t>
            </a:r>
            <a:r>
              <a:rPr lang="tr-TR" dirty="0" err="1" smtClean="0"/>
              <a:t>Settings</a:t>
            </a:r>
            <a:r>
              <a:rPr lang="tr-TR" dirty="0" smtClean="0"/>
              <a:t> kısmından </a:t>
            </a:r>
            <a:r>
              <a:rPr lang="tr-TR" dirty="0" err="1" smtClean="0"/>
              <a:t>Identification</a:t>
            </a:r>
            <a:r>
              <a:rPr lang="tr-TR" dirty="0" smtClean="0"/>
              <a:t> </a:t>
            </a:r>
            <a:r>
              <a:rPr lang="tr-TR" dirty="0" err="1" smtClean="0"/>
              <a:t>nölümünde</a:t>
            </a:r>
            <a:r>
              <a:rPr lang="tr-TR" dirty="0" smtClean="0"/>
              <a:t> </a:t>
            </a:r>
            <a:r>
              <a:rPr lang="tr-TR" dirty="0" err="1" smtClean="0"/>
              <a:t>Package</a:t>
            </a:r>
            <a:r>
              <a:rPr lang="tr-TR" dirty="0" smtClean="0"/>
              <a:t> Name muhakkak değiştirilmelidir. (</a:t>
            </a:r>
            <a:r>
              <a:rPr lang="tr-TR" dirty="0" err="1" smtClean="0"/>
              <a:t>com.testiki.testiki</a:t>
            </a:r>
            <a:r>
              <a:rPr lang="tr-TR" dirty="0" smtClean="0"/>
              <a:t>) </a:t>
            </a:r>
            <a:r>
              <a:rPr lang="tr-TR" dirty="0" err="1" smtClean="0"/>
              <a:t>Minumum</a:t>
            </a:r>
            <a:r>
              <a:rPr lang="tr-TR" dirty="0" smtClean="0"/>
              <a:t> API Level ve </a:t>
            </a:r>
            <a:r>
              <a:rPr lang="tr-TR" dirty="0" err="1" smtClean="0"/>
              <a:t>Target</a:t>
            </a:r>
            <a:r>
              <a:rPr lang="tr-TR" dirty="0" smtClean="0"/>
              <a:t> API Level seçilmelidir ve en son </a:t>
            </a:r>
            <a:r>
              <a:rPr lang="tr-TR" dirty="0" err="1" smtClean="0"/>
              <a:t>Build&amp;Run</a:t>
            </a:r>
            <a:r>
              <a:rPr lang="tr-TR" dirty="0" smtClean="0"/>
              <a:t> ediyoruz.</a:t>
            </a:r>
          </a:p>
          <a:p>
            <a:r>
              <a:rPr lang="tr-TR" dirty="0" err="1" smtClean="0"/>
              <a:t>Maze</a:t>
            </a:r>
            <a:r>
              <a:rPr lang="tr-TR" dirty="0" smtClean="0"/>
              <a:t> </a:t>
            </a:r>
            <a:r>
              <a:rPr lang="tr-TR" dirty="0" err="1" smtClean="0"/>
              <a:t>Generator</a:t>
            </a:r>
            <a:r>
              <a:rPr lang="tr-TR" dirty="0" smtClean="0"/>
              <a:t> sistemi yapılan projeye uygun hale getirilip entegre işlemi gerçekleştirildi.</a:t>
            </a:r>
            <a:endParaRPr lang="tr-TR" dirty="0"/>
          </a:p>
        </p:txBody>
      </p:sp>
    </p:spTree>
    <p:extLst>
      <p:ext uri="{BB962C8B-B14F-4D97-AF65-F5344CB8AC3E}">
        <p14:creationId xmlns:p14="http://schemas.microsoft.com/office/powerpoint/2010/main" val="22650973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TM03090434[[fn=Tahta Yazı]]</Template>
  <TotalTime>204</TotalTime>
  <Words>928</Words>
  <Application>Microsoft Office PowerPoint</Application>
  <PresentationFormat>Geniş ekran</PresentationFormat>
  <Paragraphs>70</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Calibri</vt:lpstr>
      <vt:lpstr>Rockwell</vt:lpstr>
      <vt:lpstr>Rockwell Condensed</vt:lpstr>
      <vt:lpstr>Wingdings</vt:lpstr>
      <vt:lpstr>Wood Type Yazı Tipi</vt:lpstr>
      <vt:lpstr>Staj 1 Interface Design wıth Unıty</vt:lpstr>
      <vt:lpstr>kURUM Tanımı</vt:lpstr>
      <vt:lpstr>Savunma Sanayi</vt:lpstr>
      <vt:lpstr>Elektronik Cihaz Tasarım ve Üretimi</vt:lpstr>
      <vt:lpstr>Spor Mühendisliği</vt:lpstr>
      <vt:lpstr>Başlangıç aşaması</vt:lpstr>
      <vt:lpstr>Sisteme genel bakış</vt:lpstr>
      <vt:lpstr>Program Ölçeğinde Tasarım Kararları  </vt:lpstr>
      <vt:lpstr>işleyiş</vt:lpstr>
      <vt:lpstr>Çalışma Prensibi </vt:lpstr>
      <vt:lpstr>Arayüz Tasarımı </vt:lpstr>
      <vt:lpstr>Program detaylı tasarım</vt:lpstr>
      <vt:lpstr>pLAYERcONTROLLER</vt:lpstr>
      <vt:lpstr>CameraController</vt:lpstr>
      <vt:lpstr>basicmazegenerator</vt:lpstr>
      <vt:lpstr>DivisionMazeGenerator</vt:lpstr>
      <vt:lpstr>MazeSpawner</vt:lpstr>
      <vt:lpstr>RandomTreeMazeGenerator</vt:lpstr>
      <vt:lpstr>RecursiveMazeGenerator</vt:lpstr>
      <vt:lpstr>TreeMazeGenerator</vt:lpstr>
      <vt:lpstr>RecursiveMazeGenerator</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Staj 1</dc:title>
  <dc:creator>Kübra Elif Tozkoparan</dc:creator>
  <cp:lastModifiedBy>Kübra Elif Tozkoparan</cp:lastModifiedBy>
  <cp:revision>23</cp:revision>
  <dcterms:created xsi:type="dcterms:W3CDTF">2018-12-21T14:25:09Z</dcterms:created>
  <dcterms:modified xsi:type="dcterms:W3CDTF">2018-12-23T12:47:28Z</dcterms:modified>
</cp:coreProperties>
</file>