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87"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6B5B7F-1234-4A43-81F8-F2FB01ED500F}" type="datetimeFigureOut">
              <a:rPr lang="tr-TR" smtClean="0"/>
              <a:t>23.12.2018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35823-EB4C-418F-A2AD-549949113B61}" type="slidenum">
              <a:rPr lang="tr-TR" smtClean="0"/>
              <a:t>‹#›</a:t>
            </a:fld>
            <a:endParaRPr lang="tr-TR"/>
          </a:p>
        </p:txBody>
      </p:sp>
    </p:spTree>
    <p:extLst>
      <p:ext uri="{BB962C8B-B14F-4D97-AF65-F5344CB8AC3E}">
        <p14:creationId xmlns:p14="http://schemas.microsoft.com/office/powerpoint/2010/main" val="250918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C435823-EB4C-418F-A2AD-549949113B61}" type="slidenum">
              <a:rPr lang="tr-TR" smtClean="0"/>
              <a:t>18</a:t>
            </a:fld>
            <a:endParaRPr lang="tr-TR"/>
          </a:p>
        </p:txBody>
      </p:sp>
    </p:spTree>
    <p:extLst>
      <p:ext uri="{BB962C8B-B14F-4D97-AF65-F5344CB8AC3E}">
        <p14:creationId xmlns:p14="http://schemas.microsoft.com/office/powerpoint/2010/main" val="119489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C435823-EB4C-418F-A2AD-549949113B61}" type="slidenum">
              <a:rPr lang="tr-TR" smtClean="0"/>
              <a:t>29</a:t>
            </a:fld>
            <a:endParaRPr lang="tr-TR"/>
          </a:p>
        </p:txBody>
      </p:sp>
    </p:spTree>
    <p:extLst>
      <p:ext uri="{BB962C8B-B14F-4D97-AF65-F5344CB8AC3E}">
        <p14:creationId xmlns:p14="http://schemas.microsoft.com/office/powerpoint/2010/main" val="1497500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ABE36843-A02B-4168-8BC2-027FF84F6D52}" type="datetimeFigureOut">
              <a:rPr lang="tr-TR" smtClean="0"/>
              <a:t>23.12.2018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0BA8D8C1-8FA7-40D9-BB52-99C36D130406}"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45432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BE36843-A02B-4168-8BC2-027FF84F6D52}"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4182253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BE36843-A02B-4168-8BC2-027FF84F6D52}"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168830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BE36843-A02B-4168-8BC2-027FF84F6D52}" type="datetimeFigureOut">
              <a:rPr lang="tr-TR" smtClean="0"/>
              <a:t>23.12.2018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263304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ABE36843-A02B-4168-8BC2-027FF84F6D52}" type="datetimeFigureOut">
              <a:rPr lang="tr-TR" smtClean="0"/>
              <a:t>23.12.2018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0BA8D8C1-8FA7-40D9-BB52-99C36D130406}"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60587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BE36843-A02B-4168-8BC2-027FF84F6D52}" type="datetimeFigureOut">
              <a:rPr lang="tr-TR" smtClean="0"/>
              <a:t>23.12.2018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1262255152"/>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BE36843-A02B-4168-8BC2-027FF84F6D52}" type="datetimeFigureOut">
              <a:rPr lang="tr-TR" smtClean="0"/>
              <a:t>23.12.2018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86218385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BE36843-A02B-4168-8BC2-027FF84F6D52}" type="datetimeFigureOut">
              <a:rPr lang="tr-TR" smtClean="0"/>
              <a:t>23.12.2018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389026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E36843-A02B-4168-8BC2-027FF84F6D52}" type="datetimeFigureOut">
              <a:rPr lang="tr-TR" smtClean="0"/>
              <a:t>23.12.2018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3837404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ABE36843-A02B-4168-8BC2-027FF84F6D52}" type="datetimeFigureOut">
              <a:rPr lang="tr-TR" smtClean="0"/>
              <a:t>23.12.2018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0BA8D8C1-8FA7-40D9-BB52-99C36D130406}"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03805682"/>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ABE36843-A02B-4168-8BC2-027FF84F6D52}" type="datetimeFigureOut">
              <a:rPr lang="tr-TR" smtClean="0"/>
              <a:t>23.12.2018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0BA8D8C1-8FA7-40D9-BB52-99C36D130406}" type="slidenum">
              <a:rPr lang="tr-TR" smtClean="0"/>
              <a:t>‹#›</a:t>
            </a:fld>
            <a:endParaRPr lang="tr-TR"/>
          </a:p>
        </p:txBody>
      </p:sp>
    </p:spTree>
    <p:extLst>
      <p:ext uri="{BB962C8B-B14F-4D97-AF65-F5344CB8AC3E}">
        <p14:creationId xmlns:p14="http://schemas.microsoft.com/office/powerpoint/2010/main" val="154107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ABE36843-A02B-4168-8BC2-027FF84F6D52}" type="datetimeFigureOut">
              <a:rPr lang="tr-TR" smtClean="0"/>
              <a:t>23.12.2018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0BA8D8C1-8FA7-40D9-BB52-99C36D130406}"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0365393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78522" y="1080803"/>
            <a:ext cx="10318418" cy="4394988"/>
          </a:xfrm>
        </p:spPr>
        <p:txBody>
          <a:bodyPr/>
          <a:lstStyle/>
          <a:p>
            <a:r>
              <a:rPr lang="tr-TR" dirty="0" smtClean="0"/>
              <a:t>Staj 2</a:t>
            </a:r>
            <a:br>
              <a:rPr lang="tr-TR" dirty="0" smtClean="0"/>
            </a:br>
            <a:r>
              <a:rPr lang="tr-TR" dirty="0" err="1" smtClean="0"/>
              <a:t>fbga</a:t>
            </a:r>
            <a:r>
              <a:rPr lang="tr-TR" dirty="0" smtClean="0"/>
              <a:t> projeleri</a:t>
            </a:r>
            <a:endParaRPr lang="tr-TR" dirty="0"/>
          </a:p>
        </p:txBody>
      </p:sp>
      <p:sp>
        <p:nvSpPr>
          <p:cNvPr id="3" name="Alt Başlık 2"/>
          <p:cNvSpPr>
            <a:spLocks noGrp="1"/>
          </p:cNvSpPr>
          <p:nvPr>
            <p:ph type="subTitle" idx="1"/>
          </p:nvPr>
        </p:nvSpPr>
        <p:spPr/>
        <p:txBody>
          <a:bodyPr>
            <a:normAutofit fontScale="85000" lnSpcReduction="10000"/>
          </a:bodyPr>
          <a:lstStyle/>
          <a:p>
            <a:r>
              <a:rPr lang="tr-TR" dirty="0" smtClean="0"/>
              <a:t>Mühendislik fakültesi/yazılım mühendisliği</a:t>
            </a:r>
          </a:p>
          <a:p>
            <a:r>
              <a:rPr lang="tr-TR" dirty="0" smtClean="0"/>
              <a:t>Kübra elif tozkoparan</a:t>
            </a:r>
            <a:endParaRPr lang="tr-TR" dirty="0"/>
          </a:p>
        </p:txBody>
      </p:sp>
    </p:spTree>
    <p:extLst>
      <p:ext uri="{BB962C8B-B14F-4D97-AF65-F5344CB8AC3E}">
        <p14:creationId xmlns:p14="http://schemas.microsoft.com/office/powerpoint/2010/main" val="197398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738" y="0"/>
            <a:ext cx="10920047" cy="6858000"/>
          </a:xfrm>
          <a:prstGeom prst="rect">
            <a:avLst/>
          </a:prstGeom>
        </p:spPr>
      </p:pic>
    </p:spTree>
    <p:extLst>
      <p:ext uri="{BB962C8B-B14F-4D97-AF65-F5344CB8AC3E}">
        <p14:creationId xmlns:p14="http://schemas.microsoft.com/office/powerpoint/2010/main" val="343916744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60615"/>
          </a:xfrm>
        </p:spPr>
        <p:txBody>
          <a:bodyPr>
            <a:normAutofit fontScale="90000"/>
          </a:bodyPr>
          <a:lstStyle/>
          <a:p>
            <a:pPr lvl="0"/>
            <a:r>
              <a:rPr lang="tr-TR" b="1" dirty="0"/>
              <a:t>FBGA NEDİR VE NERELERDE KULLANILIR?</a:t>
            </a:r>
            <a:r>
              <a:rPr lang="tr-TR" dirty="0"/>
              <a:t/>
            </a:r>
            <a:br>
              <a:rPr lang="tr-TR" dirty="0"/>
            </a:br>
            <a:endParaRPr lang="tr-TR" dirty="0"/>
          </a:p>
        </p:txBody>
      </p:sp>
      <p:sp>
        <p:nvSpPr>
          <p:cNvPr id="3" name="İçerik Yer Tutucusu 2"/>
          <p:cNvSpPr>
            <a:spLocks noGrp="1"/>
          </p:cNvSpPr>
          <p:nvPr>
            <p:ph idx="1"/>
          </p:nvPr>
        </p:nvSpPr>
        <p:spPr>
          <a:xfrm>
            <a:off x="1251678" y="1283677"/>
            <a:ext cx="10178322" cy="4595915"/>
          </a:xfrm>
        </p:spPr>
        <p:txBody>
          <a:bodyPr/>
          <a:lstStyle/>
          <a:p>
            <a:r>
              <a:rPr lang="tr-TR" dirty="0" err="1"/>
              <a:t>FPGA’ler</a:t>
            </a:r>
            <a:r>
              <a:rPr lang="tr-TR" dirty="0"/>
              <a:t> istenen fonksiyona göre iç yapısı kullanıcı tarafından değiştirilebilen donanım-programlanabilir entegre devrelerdir. Tasarım sırasında büyük esneklik sağlaması ve paralel işlem yapabilme kabiliyeti sebebiyle FPGA kullanımı günümüzde oldukça yaygınlaşmıştır. FPGA kullanımının artmasına bağlı olarak fiyatlarının düşmesi, gelişen teknoloji ile birlikte </a:t>
            </a:r>
            <a:r>
              <a:rPr lang="tr-TR" dirty="0" err="1"/>
              <a:t>FPGA'lerin</a:t>
            </a:r>
            <a:r>
              <a:rPr lang="tr-TR" dirty="0"/>
              <a:t> kapasitelerinin artması, kullanıcıya büyük kolaylıklar sağlayan gelişmiş tasarım programları ve örnek uygulamaların kolay erişilebilir hale gelmesi </a:t>
            </a:r>
            <a:r>
              <a:rPr lang="tr-TR" dirty="0" err="1"/>
              <a:t>FPGA’i</a:t>
            </a:r>
            <a:r>
              <a:rPr lang="tr-TR" dirty="0"/>
              <a:t> günümüzde popüler yapan özelliklerdir. Savunma sanayi, sayısal işaret işleme, telekomünikasyon, tıbbi görüntüleme ve otomotiv sanayi </a:t>
            </a:r>
            <a:r>
              <a:rPr lang="tr-TR" dirty="0" err="1"/>
              <a:t>FPGA'lerin</a:t>
            </a:r>
            <a:r>
              <a:rPr lang="tr-TR" dirty="0"/>
              <a:t> uygulama alanlarından bazılarıdır. </a:t>
            </a:r>
            <a:r>
              <a:rPr lang="tr-TR" dirty="0" err="1"/>
              <a:t>FPGA'leri</a:t>
            </a:r>
            <a:r>
              <a:rPr lang="tr-TR" dirty="0"/>
              <a:t> programlamak için HDL (Hardware</a:t>
            </a:r>
            <a:r>
              <a:rPr lang="tr-TR" b="1" dirty="0"/>
              <a:t> </a:t>
            </a:r>
            <a:r>
              <a:rPr lang="tr-TR" dirty="0" err="1"/>
              <a:t>Description</a:t>
            </a:r>
            <a:r>
              <a:rPr lang="tr-TR" dirty="0"/>
              <a:t> Language-Donanım Tanımlama Dili) kullanılır. </a:t>
            </a:r>
            <a:r>
              <a:rPr lang="tr-TR" b="1" dirty="0"/>
              <a:t> </a:t>
            </a:r>
            <a:r>
              <a:rPr lang="tr-TR" dirty="0"/>
              <a:t>VHDL</a:t>
            </a:r>
            <a:r>
              <a:rPr lang="tr-TR" b="1" dirty="0"/>
              <a:t> </a:t>
            </a:r>
            <a:r>
              <a:rPr lang="tr-TR" dirty="0"/>
              <a:t>ile Verilog en yaygın kullanılan iki HDL türüdür.</a:t>
            </a:r>
          </a:p>
          <a:p>
            <a:endParaRPr lang="tr-TR" dirty="0"/>
          </a:p>
        </p:txBody>
      </p:sp>
    </p:spTree>
    <p:extLst>
      <p:ext uri="{BB962C8B-B14F-4D97-AF65-F5344CB8AC3E}">
        <p14:creationId xmlns:p14="http://schemas.microsoft.com/office/powerpoint/2010/main" val="32619005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927669"/>
          </a:xfrm>
        </p:spPr>
        <p:txBody>
          <a:bodyPr>
            <a:normAutofit fontScale="90000"/>
          </a:bodyPr>
          <a:lstStyle/>
          <a:p>
            <a:pPr lvl="0"/>
            <a:r>
              <a:rPr lang="tr-TR" b="1" dirty="0"/>
              <a:t>VHDL </a:t>
            </a:r>
            <a:r>
              <a:rPr lang="tr-TR" dirty="0"/>
              <a:t/>
            </a:r>
            <a:br>
              <a:rPr lang="tr-TR" dirty="0"/>
            </a:br>
            <a:endParaRPr lang="tr-TR" dirty="0"/>
          </a:p>
        </p:txBody>
      </p:sp>
      <p:sp>
        <p:nvSpPr>
          <p:cNvPr id="3" name="İçerik Yer Tutucusu 2"/>
          <p:cNvSpPr>
            <a:spLocks noGrp="1"/>
          </p:cNvSpPr>
          <p:nvPr>
            <p:ph idx="1"/>
          </p:nvPr>
        </p:nvSpPr>
        <p:spPr>
          <a:xfrm>
            <a:off x="1251678" y="1186963"/>
            <a:ext cx="10178322" cy="4692630"/>
          </a:xfrm>
        </p:spPr>
        <p:txBody>
          <a:bodyPr>
            <a:normAutofit fontScale="70000" lnSpcReduction="20000"/>
          </a:bodyPr>
          <a:lstStyle/>
          <a:p>
            <a:r>
              <a:rPr lang="tr-TR" dirty="0"/>
              <a:t>Sayısal devre tasarım süreci pek çok adım içeren karmaşık bir süreçtir. Bu süreci hızlandırmak için VHDL ile sayısal tasarım yapmak oldukça iyi bir seçim olacaktır. VHDL dili donanım üreticileri ve ASIC tasarım yapan firmaların işbirliği ile ABD Savunma Bakanlığı tarafından geliştirilmiştir. İlk geliştirme çalışmaları 1980’li yıllara dayanmaktadır.</a:t>
            </a:r>
          </a:p>
          <a:p>
            <a:r>
              <a:rPr lang="tr-TR" dirty="0"/>
              <a:t>VHDL tasarımı </a:t>
            </a:r>
            <a:r>
              <a:rPr lang="tr-TR" dirty="0" err="1" smtClean="0"/>
              <a:t>şekil’de</a:t>
            </a:r>
            <a:r>
              <a:rPr lang="tr-TR" dirty="0" smtClean="0"/>
              <a:t> </a:t>
            </a:r>
            <a:r>
              <a:rPr lang="tr-TR" dirty="0"/>
              <a:t>görüldüğü üzeredir. Kütüphane kullanılan terimler için gereklidir. </a:t>
            </a:r>
            <a:r>
              <a:rPr lang="tr-TR" dirty="0" err="1"/>
              <a:t>Entity</a:t>
            </a:r>
            <a:r>
              <a:rPr lang="tr-TR" dirty="0"/>
              <a:t> (varlık) kısmı ise tasarıma ait giriş-çıkış bilgilerini içerir. Architecture (mimari) kısmı ise tasarımın içyapısını, tasarımının davranışının belirlendiği bölümdür. </a:t>
            </a:r>
            <a:r>
              <a:rPr lang="tr-TR" dirty="0" err="1"/>
              <a:t>Entity</a:t>
            </a:r>
            <a:r>
              <a:rPr lang="tr-TR" dirty="0"/>
              <a:t> bölümünde port tanımlaması yapılır;</a:t>
            </a:r>
          </a:p>
          <a:p>
            <a:r>
              <a:rPr lang="tr-TR" dirty="0" err="1"/>
              <a:t>entity</a:t>
            </a:r>
            <a:r>
              <a:rPr lang="tr-TR" dirty="0"/>
              <a:t> </a:t>
            </a:r>
            <a:r>
              <a:rPr lang="tr-TR" dirty="0" err="1"/>
              <a:t>varlık_ismi</a:t>
            </a:r>
            <a:r>
              <a:rPr lang="tr-TR" dirty="0"/>
              <a:t> is</a:t>
            </a:r>
          </a:p>
          <a:p>
            <a:r>
              <a:rPr lang="tr-TR" dirty="0"/>
              <a:t>port(</a:t>
            </a:r>
          </a:p>
          <a:p>
            <a:r>
              <a:rPr lang="tr-TR" dirty="0"/>
              <a:t>	</a:t>
            </a:r>
            <a:r>
              <a:rPr lang="tr-TR" dirty="0" err="1"/>
              <a:t>port_adi</a:t>
            </a:r>
            <a:r>
              <a:rPr lang="tr-TR" dirty="0"/>
              <a:t>: [</a:t>
            </a:r>
            <a:r>
              <a:rPr lang="tr-TR" dirty="0" err="1"/>
              <a:t>port_modu</a:t>
            </a:r>
            <a:r>
              <a:rPr lang="tr-TR" dirty="0"/>
              <a:t>] </a:t>
            </a:r>
            <a:r>
              <a:rPr lang="tr-TR" dirty="0" err="1"/>
              <a:t>tip_adi</a:t>
            </a:r>
            <a:endParaRPr lang="tr-TR" dirty="0"/>
          </a:p>
          <a:p>
            <a:r>
              <a:rPr lang="tr-TR" dirty="0"/>
              <a:t>);</a:t>
            </a:r>
          </a:p>
          <a:p>
            <a:r>
              <a:rPr lang="tr-TR" dirty="0" err="1" smtClean="0"/>
              <a:t>end</a:t>
            </a:r>
            <a:r>
              <a:rPr lang="tr-TR" dirty="0" smtClean="0"/>
              <a:t> </a:t>
            </a:r>
            <a:r>
              <a:rPr lang="tr-TR" dirty="0" err="1" smtClean="0"/>
              <a:t>varlık_ismi</a:t>
            </a:r>
            <a:r>
              <a:rPr lang="tr-TR" dirty="0" smtClean="0"/>
              <a:t>;</a:t>
            </a:r>
          </a:p>
          <a:p>
            <a:r>
              <a:rPr lang="tr-TR" dirty="0"/>
              <a:t> </a:t>
            </a:r>
          </a:p>
          <a:p>
            <a:r>
              <a:rPr lang="tr-TR" dirty="0" err="1"/>
              <a:t>architecture</a:t>
            </a:r>
            <a:r>
              <a:rPr lang="tr-TR" dirty="0"/>
              <a:t> </a:t>
            </a:r>
            <a:r>
              <a:rPr lang="tr-TR" dirty="0" err="1"/>
              <a:t>mimari_adi</a:t>
            </a:r>
            <a:r>
              <a:rPr lang="tr-TR" dirty="0"/>
              <a:t> of </a:t>
            </a:r>
            <a:r>
              <a:rPr lang="tr-TR" dirty="0" err="1"/>
              <a:t>varlik_ismi</a:t>
            </a:r>
            <a:r>
              <a:rPr lang="tr-TR" dirty="0"/>
              <a:t> is</a:t>
            </a:r>
          </a:p>
          <a:p>
            <a:r>
              <a:rPr lang="tr-TR" dirty="0"/>
              <a:t>// tanımlama bölgesidir. (</a:t>
            </a:r>
            <a:r>
              <a:rPr lang="tr-TR" dirty="0" err="1"/>
              <a:t>signal</a:t>
            </a:r>
            <a:r>
              <a:rPr lang="tr-TR" dirty="0"/>
              <a:t>, </a:t>
            </a:r>
            <a:r>
              <a:rPr lang="tr-TR" dirty="0" err="1"/>
              <a:t>constant</a:t>
            </a:r>
            <a:r>
              <a:rPr lang="tr-TR" dirty="0"/>
              <a:t>, </a:t>
            </a:r>
            <a:r>
              <a:rPr lang="tr-TR" dirty="0" err="1"/>
              <a:t>type</a:t>
            </a:r>
            <a:r>
              <a:rPr lang="tr-TR" dirty="0"/>
              <a:t>, </a:t>
            </a:r>
            <a:r>
              <a:rPr lang="tr-TR" dirty="0" err="1"/>
              <a:t>component</a:t>
            </a:r>
            <a:r>
              <a:rPr lang="tr-TR" dirty="0"/>
              <a:t>, </a:t>
            </a:r>
            <a:r>
              <a:rPr lang="tr-TR" dirty="0" err="1"/>
              <a:t>attribute</a:t>
            </a:r>
            <a:r>
              <a:rPr lang="tr-TR" dirty="0"/>
              <a:t> tanımlama)</a:t>
            </a:r>
          </a:p>
          <a:p>
            <a:r>
              <a:rPr lang="tr-TR" dirty="0" err="1"/>
              <a:t>begin</a:t>
            </a:r>
            <a:endParaRPr lang="tr-TR" dirty="0"/>
          </a:p>
          <a:p>
            <a:r>
              <a:rPr lang="tr-TR" dirty="0"/>
              <a:t>//mimari bileşenler buraya yazılır.</a:t>
            </a:r>
          </a:p>
          <a:p>
            <a:r>
              <a:rPr lang="tr-TR" dirty="0" err="1"/>
              <a:t>end</a:t>
            </a:r>
            <a:r>
              <a:rPr lang="tr-TR" dirty="0"/>
              <a:t> </a:t>
            </a:r>
            <a:r>
              <a:rPr lang="tr-TR" dirty="0" err="1"/>
              <a:t>mimari_adi</a:t>
            </a:r>
            <a:r>
              <a:rPr lang="tr-TR" dirty="0"/>
              <a:t>;</a:t>
            </a:r>
          </a:p>
          <a:p>
            <a:endParaRPr lang="tr-TR" dirty="0"/>
          </a:p>
        </p:txBody>
      </p:sp>
      <p:grpSp>
        <p:nvGrpSpPr>
          <p:cNvPr id="4" name="Tuval 2"/>
          <p:cNvGrpSpPr/>
          <p:nvPr/>
        </p:nvGrpSpPr>
        <p:grpSpPr>
          <a:xfrm>
            <a:off x="6544407" y="2908275"/>
            <a:ext cx="5486400" cy="2817835"/>
            <a:chOff x="0" y="0"/>
            <a:chExt cx="5486400" cy="2817835"/>
          </a:xfrm>
        </p:grpSpPr>
        <p:sp>
          <p:nvSpPr>
            <p:cNvPr id="5" name="Dikdörtgen 4"/>
            <p:cNvSpPr/>
            <p:nvPr/>
          </p:nvSpPr>
          <p:spPr>
            <a:xfrm>
              <a:off x="0" y="0"/>
              <a:ext cx="5486400" cy="2817495"/>
            </a:xfrm>
            <a:prstGeom prst="rect">
              <a:avLst/>
            </a:prstGeom>
          </p:spPr>
        </p:sp>
        <p:sp>
          <p:nvSpPr>
            <p:cNvPr id="6" name="Yuvarlatılmış Dikdörtgen 5"/>
            <p:cNvSpPr/>
            <p:nvPr/>
          </p:nvSpPr>
          <p:spPr>
            <a:xfrm>
              <a:off x="1796603" y="35999"/>
              <a:ext cx="1700011" cy="278183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7" name="Metin Kutusu 4"/>
            <p:cNvSpPr txBox="1"/>
            <p:nvPr/>
          </p:nvSpPr>
          <p:spPr>
            <a:xfrm>
              <a:off x="1964029" y="274259"/>
              <a:ext cx="1358722" cy="437879"/>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tr-TR" sz="1200">
                  <a:effectLst/>
                  <a:latin typeface="Times New Roman" panose="02020603050405020304" pitchFamily="18" charset="0"/>
                  <a:ea typeface="Calibri" panose="020F0502020204030204" pitchFamily="34" charset="0"/>
                  <a:cs typeface="Times New Roman" panose="02020603050405020304" pitchFamily="18" charset="0"/>
                </a:rPr>
                <a:t>VHDL TASARIMI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Yuvarlatılmış Dikdörtgen 7"/>
            <p:cNvSpPr/>
            <p:nvPr/>
          </p:nvSpPr>
          <p:spPr>
            <a:xfrm>
              <a:off x="2041302" y="802292"/>
              <a:ext cx="1242811" cy="5666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tr-TR" sz="1100">
                  <a:effectLst/>
                  <a:ea typeface="Calibri" panose="020F0502020204030204" pitchFamily="34" charset="0"/>
                  <a:cs typeface="Times New Roman" panose="02020603050405020304" pitchFamily="18" charset="0"/>
                </a:rPr>
                <a:t>Kütüphane (Library)</a:t>
              </a:r>
            </a:p>
          </p:txBody>
        </p:sp>
        <p:sp>
          <p:nvSpPr>
            <p:cNvPr id="9" name="Yuvarlatılmış Dikdörtgen 8"/>
            <p:cNvSpPr/>
            <p:nvPr/>
          </p:nvSpPr>
          <p:spPr>
            <a:xfrm>
              <a:off x="2060316" y="2115632"/>
              <a:ext cx="1242695" cy="5412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tr-TR" sz="1100">
                  <a:effectLst/>
                  <a:ea typeface="Calibri" panose="020F0502020204030204" pitchFamily="34" charset="0"/>
                  <a:cs typeface="Times New Roman" panose="02020603050405020304" pitchFamily="18" charset="0"/>
                </a:rPr>
                <a:t>Mimari (Architecture)</a:t>
              </a:r>
            </a:p>
          </p:txBody>
        </p:sp>
        <p:sp>
          <p:nvSpPr>
            <p:cNvPr id="10" name="Yuvarlatılmış Dikdörtgen 9"/>
            <p:cNvSpPr/>
            <p:nvPr/>
          </p:nvSpPr>
          <p:spPr>
            <a:xfrm>
              <a:off x="2051729" y="1443784"/>
              <a:ext cx="1242695" cy="58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tr-TR" sz="1100">
                  <a:effectLst/>
                  <a:ea typeface="Calibri" panose="020F0502020204030204" pitchFamily="34" charset="0"/>
                  <a:cs typeface="Times New Roman" panose="02020603050405020304" pitchFamily="18" charset="0"/>
                </a:rPr>
                <a:t>Varlık (Entity)</a:t>
              </a:r>
            </a:p>
          </p:txBody>
        </p:sp>
        <p:sp>
          <p:nvSpPr>
            <p:cNvPr id="11" name="Metin Kutusu 11"/>
            <p:cNvSpPr txBox="1"/>
            <p:nvPr/>
          </p:nvSpPr>
          <p:spPr>
            <a:xfrm>
              <a:off x="4050406" y="164787"/>
              <a:ext cx="991673" cy="792051"/>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tr-TR" sz="1100">
                  <a:effectLst/>
                  <a:latin typeface="Calibri" panose="020F0502020204030204" pitchFamily="34" charset="0"/>
                  <a:ea typeface="Calibri" panose="020F0502020204030204" pitchFamily="34" charset="0"/>
                  <a:cs typeface="Times New Roman" panose="02020603050405020304" pitchFamily="18" charset="0"/>
                </a:rPr>
                <a:t>Tasarıma ait giriş-çıkış bilgileri yer almaktadır.</a:t>
              </a:r>
            </a:p>
          </p:txBody>
        </p:sp>
        <p:sp>
          <p:nvSpPr>
            <p:cNvPr id="12" name="Metin Kutusu 11"/>
            <p:cNvSpPr txBox="1"/>
            <p:nvPr/>
          </p:nvSpPr>
          <p:spPr>
            <a:xfrm>
              <a:off x="315228" y="48574"/>
              <a:ext cx="991235" cy="1120766"/>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tr-TR" sz="1100">
                  <a:effectLst/>
                  <a:latin typeface="Calibri" panose="020F0502020204030204" pitchFamily="34" charset="0"/>
                  <a:ea typeface="Calibri" panose="020F0502020204030204" pitchFamily="34" charset="0"/>
                  <a:cs typeface="Times New Roman" panose="02020603050405020304" pitchFamily="18" charset="0"/>
                </a:rPr>
                <a:t> Tasarımın iç yapısı, tasarımın davranışı yer almaktadır.</a:t>
              </a:r>
              <a:endParaRPr lang="tr-TR" sz="1200">
                <a:effectLst/>
                <a:latin typeface="Times New Roman" panose="02020603050405020304" pitchFamily="18" charset="0"/>
                <a:ea typeface="Times New Roman" panose="02020603050405020304" pitchFamily="18" charset="0"/>
              </a:endParaRPr>
            </a:p>
          </p:txBody>
        </p:sp>
        <p:cxnSp>
          <p:nvCxnSpPr>
            <p:cNvPr id="13" name="Dirsek Bağlayıcısı 12"/>
            <p:cNvCxnSpPr>
              <a:endCxn id="11" idx="2"/>
            </p:cNvCxnSpPr>
            <p:nvPr/>
          </p:nvCxnSpPr>
          <p:spPr>
            <a:xfrm flipV="1">
              <a:off x="3303011" y="956838"/>
              <a:ext cx="1243232" cy="7856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Dirsek Bağlayıcısı 13"/>
            <p:cNvCxnSpPr>
              <a:stCxn id="9" idx="1"/>
              <a:endCxn id="12" idx="2"/>
            </p:cNvCxnSpPr>
            <p:nvPr/>
          </p:nvCxnSpPr>
          <p:spPr>
            <a:xfrm rot="10800000">
              <a:off x="810845" y="1169341"/>
              <a:ext cx="1249470" cy="121690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9378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51823"/>
          </a:xfrm>
        </p:spPr>
        <p:txBody>
          <a:bodyPr>
            <a:normAutofit fontScale="90000"/>
          </a:bodyPr>
          <a:lstStyle/>
          <a:p>
            <a:pPr lvl="0"/>
            <a:r>
              <a:rPr lang="tr-TR" b="1"/>
              <a:t>VERİLOG</a:t>
            </a:r>
            <a:r>
              <a:rPr lang="tr-TR"/>
              <a:t/>
            </a:r>
            <a:br>
              <a:rPr lang="tr-TR"/>
            </a:br>
            <a:endParaRPr lang="tr-TR"/>
          </a:p>
        </p:txBody>
      </p:sp>
      <p:sp>
        <p:nvSpPr>
          <p:cNvPr id="3" name="İçerik Yer Tutucusu 2"/>
          <p:cNvSpPr>
            <a:spLocks noGrp="1"/>
          </p:cNvSpPr>
          <p:nvPr>
            <p:ph idx="1"/>
          </p:nvPr>
        </p:nvSpPr>
        <p:spPr>
          <a:xfrm>
            <a:off x="1251678" y="1134209"/>
            <a:ext cx="10178322" cy="4745384"/>
          </a:xfrm>
        </p:spPr>
        <p:txBody>
          <a:bodyPr/>
          <a:lstStyle/>
          <a:p>
            <a:r>
              <a:rPr lang="tr-TR" dirty="0"/>
              <a:t>Verilog elektronik sistemleri modellemek için kullanılan bir donanım tanımlama dilidir. Verilog (bazen “Verilog HDL” olarak da adlandırılır) analog, sayısal ve karışık işaretli devrelerin tasarımını, doğrulanmasını ve yürütülmesini değişik düzeylerde desteklemektedir. Verilog dilinin tasarımcıları dilin C programlama diline yakın bir söz </a:t>
            </a:r>
            <a:r>
              <a:rPr lang="tr-TR" dirty="0" err="1"/>
              <a:t>dizimine</a:t>
            </a:r>
            <a:r>
              <a:rPr lang="tr-TR" dirty="0"/>
              <a:t> sahip olmasını istemişlerdir. Böylece bu dile yatkın olan mühendislerin dili kolayca kullanmasını amaçlamışlardır. Verilog geleneksel programlama dilleri gibi basamaklarını tam olarak ardışık bir şekilde yürütmez. Verilog tasarımı modüller arasında bir hiyerarşi bulundurur. Modüller bir takım giriş, çıkış ve çift yönlü portlar şeklinde tanımlanır. Bir modül içinde yazmaç ve kablo listesi bulunur. Eş zamanlı ve ardışık ifadeler modülün davranışını; portların, kabloların ve yazmaçların arasındaki ilişki ile tanımlar. Ardışık ifadeler bir </a:t>
            </a:r>
            <a:r>
              <a:rPr lang="tr-TR" dirty="0" err="1"/>
              <a:t>begin</a:t>
            </a:r>
            <a:r>
              <a:rPr lang="tr-TR" dirty="0"/>
              <a:t>/</a:t>
            </a:r>
            <a:r>
              <a:rPr lang="tr-TR" dirty="0" err="1"/>
              <a:t>end</a:t>
            </a:r>
            <a:r>
              <a:rPr lang="tr-TR" dirty="0"/>
              <a:t> bloğuna konur ve blokla beraber ardışık olarak yürütülür. Tüm eş zamanlı ifadeler ve </a:t>
            </a:r>
            <a:r>
              <a:rPr lang="tr-TR" dirty="0" err="1"/>
              <a:t>begin</a:t>
            </a:r>
            <a:r>
              <a:rPr lang="tr-TR" dirty="0"/>
              <a:t>/</a:t>
            </a:r>
            <a:r>
              <a:rPr lang="tr-TR" dirty="0" err="1"/>
              <a:t>end</a:t>
            </a:r>
            <a:r>
              <a:rPr lang="tr-TR" dirty="0"/>
              <a:t> blokları koşut olarak yürütülür. Bir modül aynı zamanda diğer bir modülün bir veya daha çok örneğini içererek bir alt-davranışı belirtebilir.</a:t>
            </a:r>
          </a:p>
          <a:p>
            <a:endParaRPr lang="tr-TR" dirty="0"/>
          </a:p>
        </p:txBody>
      </p:sp>
    </p:spTree>
    <p:extLst>
      <p:ext uri="{BB962C8B-B14F-4D97-AF65-F5344CB8AC3E}">
        <p14:creationId xmlns:p14="http://schemas.microsoft.com/office/powerpoint/2010/main" val="2086556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86992"/>
          </a:xfrm>
        </p:spPr>
        <p:txBody>
          <a:bodyPr>
            <a:normAutofit fontScale="90000"/>
          </a:bodyPr>
          <a:lstStyle/>
          <a:p>
            <a:pPr lvl="0"/>
            <a:r>
              <a:rPr lang="tr-TR" b="1" dirty="0"/>
              <a:t>KULLANILAN ARAÇLAR</a:t>
            </a:r>
            <a:r>
              <a:rPr lang="tr-TR" dirty="0"/>
              <a:t/>
            </a:r>
            <a:br>
              <a:rPr lang="tr-TR" dirty="0"/>
            </a:br>
            <a:endParaRPr lang="tr-TR" dirty="0"/>
          </a:p>
        </p:txBody>
      </p:sp>
      <p:sp>
        <p:nvSpPr>
          <p:cNvPr id="3" name="İçerik Yer Tutucusu 2"/>
          <p:cNvSpPr>
            <a:spLocks noGrp="1"/>
          </p:cNvSpPr>
          <p:nvPr>
            <p:ph idx="1"/>
          </p:nvPr>
        </p:nvSpPr>
        <p:spPr>
          <a:xfrm>
            <a:off x="1251678" y="1169377"/>
            <a:ext cx="5694245" cy="5389685"/>
          </a:xfrm>
        </p:spPr>
        <p:txBody>
          <a:bodyPr>
            <a:normAutofit/>
          </a:bodyPr>
          <a:lstStyle/>
          <a:p>
            <a:r>
              <a:rPr lang="tr-TR" dirty="0"/>
              <a:t>Çalışmalarımı </a:t>
            </a:r>
            <a:r>
              <a:rPr lang="tr-TR" dirty="0" err="1"/>
              <a:t>Altera</a:t>
            </a:r>
            <a:r>
              <a:rPr lang="tr-TR" dirty="0"/>
              <a:t> </a:t>
            </a:r>
            <a:r>
              <a:rPr lang="tr-TR" dirty="0" err="1"/>
              <a:t>Cyclone</a:t>
            </a:r>
            <a:r>
              <a:rPr lang="tr-TR" dirty="0"/>
              <a:t> IV </a:t>
            </a:r>
            <a:r>
              <a:rPr lang="tr-TR" dirty="0" err="1"/>
              <a:t>Nexus</a:t>
            </a:r>
            <a:r>
              <a:rPr lang="tr-TR" dirty="0"/>
              <a:t> (ep4ce6e22c8n) kartı üzerinde </a:t>
            </a:r>
            <a:r>
              <a:rPr lang="tr-TR" dirty="0" err="1"/>
              <a:t>Quartus</a:t>
            </a:r>
            <a:r>
              <a:rPr lang="tr-TR" dirty="0"/>
              <a:t> II yazılım ortamını kullanarak gerçekleştirdim. FBGA </a:t>
            </a:r>
            <a:r>
              <a:rPr lang="tr-TR" dirty="0" smtClean="0"/>
              <a:t>kartını şekildeki </a:t>
            </a:r>
            <a:r>
              <a:rPr lang="tr-TR" dirty="0"/>
              <a:t>gibi bağlamalıyız. Birinci bağlantı AC/DC </a:t>
            </a:r>
            <a:r>
              <a:rPr lang="tr-TR" dirty="0" err="1"/>
              <a:t>Adapter</a:t>
            </a:r>
            <a:r>
              <a:rPr lang="tr-TR" dirty="0"/>
              <a:t> giriş değeri 240V-50Hz ve çıkış değeri olarak DC5V değeri üretilerek DC </a:t>
            </a:r>
            <a:r>
              <a:rPr lang="tr-TR" dirty="0" err="1"/>
              <a:t>Power</a:t>
            </a:r>
            <a:r>
              <a:rPr lang="tr-TR" dirty="0"/>
              <a:t> </a:t>
            </a:r>
            <a:r>
              <a:rPr lang="tr-TR" dirty="0" err="1"/>
              <a:t>Suppoly</a:t>
            </a:r>
            <a:r>
              <a:rPr lang="tr-TR" dirty="0"/>
              <a:t> Connector girişine bağlanmıştır. </a:t>
            </a:r>
          </a:p>
        </p:txBody>
      </p:sp>
      <p:pic>
        <p:nvPicPr>
          <p:cNvPr id="1026" name="Picture 2" descr="WhatsApp Image 2018-10-21 at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5923" y="1740876"/>
            <a:ext cx="4783015" cy="3692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6001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65993"/>
            <a:ext cx="10406922" cy="3217984"/>
          </a:xfrm>
        </p:spPr>
        <p:txBody>
          <a:bodyPr/>
          <a:lstStyle/>
          <a:p>
            <a:r>
              <a:rPr lang="tr-TR" dirty="0"/>
              <a:t>Seri Konfigürasyon Cihazları USB-</a:t>
            </a:r>
            <a:r>
              <a:rPr lang="tr-TR" dirty="0" err="1"/>
              <a:t>Blaster</a:t>
            </a:r>
            <a:r>
              <a:rPr lang="tr-TR" dirty="0"/>
              <a:t> veya </a:t>
            </a:r>
            <a:r>
              <a:rPr lang="tr-TR" dirty="0" err="1"/>
              <a:t>ByteBlaster</a:t>
            </a:r>
            <a:r>
              <a:rPr lang="tr-TR" dirty="0"/>
              <a:t> II kabloları kullanılarak programlanabilir. İkinci bağlantı ise USB </a:t>
            </a:r>
            <a:r>
              <a:rPr lang="tr-TR" dirty="0" err="1"/>
              <a:t>Blaster</a:t>
            </a:r>
            <a:r>
              <a:rPr lang="tr-TR" dirty="0"/>
              <a:t> portu </a:t>
            </a:r>
            <a:r>
              <a:rPr lang="tr-TR" dirty="0" err="1"/>
              <a:t>jtag</a:t>
            </a:r>
            <a:r>
              <a:rPr lang="tr-TR" dirty="0"/>
              <a:t> olarak kullanılarak buradan kod yükleme, </a:t>
            </a:r>
            <a:r>
              <a:rPr lang="tr-TR" dirty="0" err="1"/>
              <a:t>debug</a:t>
            </a:r>
            <a:r>
              <a:rPr lang="tr-TR" dirty="0"/>
              <a:t> gibi operasyonları gerçekleştirilmiştir. </a:t>
            </a:r>
            <a:r>
              <a:rPr lang="tr-TR" dirty="0" err="1"/>
              <a:t>Kapasitörler</a:t>
            </a:r>
            <a:r>
              <a:rPr lang="tr-TR" dirty="0"/>
              <a:t> ve diyotlar </a:t>
            </a:r>
            <a:r>
              <a:rPr lang="tr-TR" dirty="0" err="1"/>
              <a:t>FPGA’e</a:t>
            </a:r>
            <a:r>
              <a:rPr lang="tr-TR" dirty="0"/>
              <a:t> mümkün  olduğunca yakın konulmalıdır. </a:t>
            </a:r>
            <a:r>
              <a:rPr lang="tr-TR" dirty="0" smtClean="0"/>
              <a:t>Şekilde </a:t>
            </a:r>
            <a:r>
              <a:rPr lang="tr-TR" dirty="0"/>
              <a:t>gösterim örneği bulunmaktadır. JTAG konfigürasyonunda, </a:t>
            </a:r>
            <a:r>
              <a:rPr lang="tr-TR" dirty="0" err="1"/>
              <a:t>Quartus</a:t>
            </a:r>
            <a:r>
              <a:rPr lang="tr-TR" dirty="0"/>
              <a:t> II yazılımın otomatik olarak oluşturduğu  “.sof” uzantılı dosya </a:t>
            </a:r>
            <a:r>
              <a:rPr lang="tr-TR" dirty="0" err="1"/>
              <a:t>download</a:t>
            </a:r>
            <a:r>
              <a:rPr lang="tr-TR" dirty="0"/>
              <a:t> kablosu ile </a:t>
            </a:r>
            <a:r>
              <a:rPr lang="tr-TR" dirty="0" err="1"/>
              <a:t>FPGA’e</a:t>
            </a:r>
            <a:r>
              <a:rPr lang="tr-TR" dirty="0"/>
              <a:t> yüklenir. JTAG konfigürasyonu diğer konfigürasyonlardan önceliklidir. Yani JTAG konfigürasyonu, diğer konfigürasyonların bitmesini beklemeden yapılabilir. Örneğin bir PS (</a:t>
            </a:r>
            <a:r>
              <a:rPr lang="tr-TR" dirty="0" err="1"/>
              <a:t>Passive</a:t>
            </a:r>
            <a:r>
              <a:rPr lang="tr-TR" dirty="0"/>
              <a:t> </a:t>
            </a:r>
            <a:r>
              <a:rPr lang="tr-TR" dirty="0" err="1"/>
              <a:t>Serial</a:t>
            </a:r>
            <a:r>
              <a:rPr lang="tr-TR" dirty="0"/>
              <a:t>) konfigürasyonu esnasında JTAG ile konfigürasyona başlanırsa, PS konfigürasyonu sonlandırılır.</a:t>
            </a:r>
          </a:p>
          <a:p>
            <a:endParaRPr lang="tr-TR" dirty="0"/>
          </a:p>
        </p:txBody>
      </p:sp>
      <p:pic>
        <p:nvPicPr>
          <p:cNvPr id="4" name="Resim 3"/>
          <p:cNvPicPr/>
          <p:nvPr/>
        </p:nvPicPr>
        <p:blipFill>
          <a:blip r:embed="rId2" cstate="print">
            <a:extLst>
              <a:ext uri="{28A0092B-C50C-407E-A947-70E740481C1C}">
                <a14:useLocalDpi xmlns:a14="http://schemas.microsoft.com/office/drawing/2010/main" val="0"/>
              </a:ext>
            </a:extLst>
          </a:blip>
          <a:stretch>
            <a:fillRect/>
          </a:stretch>
        </p:blipFill>
        <p:spPr>
          <a:xfrm rot="16200000">
            <a:off x="2823659" y="2866036"/>
            <a:ext cx="2813541" cy="4449419"/>
          </a:xfrm>
          <a:prstGeom prst="rect">
            <a:avLst/>
          </a:prstGeom>
        </p:spPr>
      </p:pic>
      <p:pic>
        <p:nvPicPr>
          <p:cNvPr id="5" name="Resim 4" descr="C:\Users\KET\AppData\Local\Microsoft\Windows\INetCache\Content.Word\a.png"/>
          <p:cNvPicPr/>
          <p:nvPr/>
        </p:nvPicPr>
        <p:blipFill>
          <a:blip r:embed="rId3">
            <a:extLst>
              <a:ext uri="{28A0092B-C50C-407E-A947-70E740481C1C}">
                <a14:useLocalDpi xmlns:a14="http://schemas.microsoft.com/office/drawing/2010/main" val="0"/>
              </a:ext>
            </a:extLst>
          </a:blip>
          <a:srcRect/>
          <a:stretch>
            <a:fillRect/>
          </a:stretch>
        </p:blipFill>
        <p:spPr bwMode="auto">
          <a:xfrm>
            <a:off x="6455139" y="3683974"/>
            <a:ext cx="4053255" cy="2813542"/>
          </a:xfrm>
          <a:prstGeom prst="rect">
            <a:avLst/>
          </a:prstGeom>
          <a:noFill/>
          <a:ln>
            <a:noFill/>
          </a:ln>
        </p:spPr>
      </p:pic>
    </p:spTree>
    <p:extLst>
      <p:ext uri="{BB962C8B-B14F-4D97-AF65-F5344CB8AC3E}">
        <p14:creationId xmlns:p14="http://schemas.microsoft.com/office/powerpoint/2010/main" val="1548568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Fbga</a:t>
            </a:r>
            <a:r>
              <a:rPr lang="tr-TR" dirty="0" smtClean="0"/>
              <a:t> projeleri</a:t>
            </a:r>
            <a:endParaRPr lang="tr-TR" dirty="0"/>
          </a:p>
        </p:txBody>
      </p:sp>
      <p:sp>
        <p:nvSpPr>
          <p:cNvPr id="3" name="İçerik Yer Tutucusu 2"/>
          <p:cNvSpPr>
            <a:spLocks noGrp="1"/>
          </p:cNvSpPr>
          <p:nvPr>
            <p:ph idx="1"/>
          </p:nvPr>
        </p:nvSpPr>
        <p:spPr/>
        <p:txBody>
          <a:bodyPr/>
          <a:lstStyle/>
          <a:p>
            <a:pPr lvl="0"/>
            <a:r>
              <a:rPr lang="tr-TR" b="1" dirty="0"/>
              <a:t>GENERİC_TOPLAYICI ÇALIŞMASI </a:t>
            </a:r>
            <a:endParaRPr lang="tr-TR" dirty="0"/>
          </a:p>
          <a:p>
            <a:pPr lvl="0"/>
            <a:r>
              <a:rPr lang="tr-TR" b="1" dirty="0"/>
              <a:t>LED YAKMA ÇALIŞMASI</a:t>
            </a:r>
            <a:endParaRPr lang="tr-TR" dirty="0"/>
          </a:p>
          <a:p>
            <a:pPr lvl="0"/>
            <a:r>
              <a:rPr lang="tr-TR" b="1" dirty="0"/>
              <a:t>LED ANİMASYON ÇALIŞMASI </a:t>
            </a:r>
            <a:endParaRPr lang="tr-TR" dirty="0"/>
          </a:p>
          <a:p>
            <a:r>
              <a:rPr lang="tr-TR" b="1" dirty="0"/>
              <a:t>LED FLAŞOR </a:t>
            </a:r>
            <a:r>
              <a:rPr lang="tr-TR" b="1" dirty="0" smtClean="0"/>
              <a:t>ÇALIŞMASI</a:t>
            </a:r>
          </a:p>
          <a:p>
            <a:pPr lvl="0"/>
            <a:r>
              <a:rPr lang="tr-TR" b="1" dirty="0"/>
              <a:t>7 SEGMENT ÇALIŞMA PRENSİBİ</a:t>
            </a:r>
            <a:endParaRPr lang="tr-TR" dirty="0"/>
          </a:p>
          <a:p>
            <a:pPr lvl="0"/>
            <a:r>
              <a:rPr lang="tr-TR" b="1" dirty="0"/>
              <a:t>0-9999 SAYAÇ ÇALIŞMASI</a:t>
            </a:r>
            <a:endParaRPr lang="tr-TR" dirty="0"/>
          </a:p>
          <a:p>
            <a:r>
              <a:rPr lang="tr-TR" b="1" dirty="0"/>
              <a:t>VHDL’DE DİJİTAL SAAT</a:t>
            </a:r>
            <a:endParaRPr lang="tr-TR" dirty="0"/>
          </a:p>
        </p:txBody>
      </p:sp>
    </p:spTree>
    <p:extLst>
      <p:ext uri="{BB962C8B-B14F-4D97-AF65-F5344CB8AC3E}">
        <p14:creationId xmlns:p14="http://schemas.microsoft.com/office/powerpoint/2010/main" val="1137969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78200"/>
          </a:xfrm>
        </p:spPr>
        <p:txBody>
          <a:bodyPr>
            <a:normAutofit fontScale="90000"/>
          </a:bodyPr>
          <a:lstStyle/>
          <a:p>
            <a:pPr lvl="0"/>
            <a:r>
              <a:rPr lang="tr-TR" b="1" dirty="0"/>
              <a:t>GENERİC_TOPLAYICI ÇALIŞMASI </a:t>
            </a:r>
            <a:r>
              <a:rPr lang="tr-TR" dirty="0"/>
              <a:t/>
            </a:r>
            <a:br>
              <a:rPr lang="tr-TR" dirty="0"/>
            </a:br>
            <a:endParaRPr lang="tr-TR" dirty="0"/>
          </a:p>
        </p:txBody>
      </p:sp>
      <p:sp>
        <p:nvSpPr>
          <p:cNvPr id="3" name="İçerik Yer Tutucusu 2"/>
          <p:cNvSpPr>
            <a:spLocks noGrp="1"/>
          </p:cNvSpPr>
          <p:nvPr>
            <p:ph idx="1"/>
          </p:nvPr>
        </p:nvSpPr>
        <p:spPr>
          <a:xfrm>
            <a:off x="1251678" y="1099039"/>
            <a:ext cx="5852507" cy="4780554"/>
          </a:xfrm>
        </p:spPr>
        <p:txBody>
          <a:bodyPr/>
          <a:lstStyle/>
          <a:p>
            <a:r>
              <a:rPr lang="tr-TR" dirty="0" smtClean="0"/>
              <a:t>Şekilde </a:t>
            </a:r>
            <a:r>
              <a:rPr lang="tr-TR" dirty="0"/>
              <a:t>verilen blok şemaya ait </a:t>
            </a:r>
            <a:r>
              <a:rPr lang="tr-TR" dirty="0" err="1"/>
              <a:t>generic_toplayici.vhd</a:t>
            </a:r>
            <a:r>
              <a:rPr lang="tr-TR" dirty="0"/>
              <a:t> kodu VHDL dilinde </a:t>
            </a:r>
            <a:r>
              <a:rPr lang="tr-TR" dirty="0" smtClean="0"/>
              <a:t>bir sonraki slaytta yer verilmiştir</a:t>
            </a:r>
            <a:r>
              <a:rPr lang="tr-TR" dirty="0"/>
              <a:t>. Kodda parametrik yapıda tam toplayıcı işlemi gerçekleştirilmiştir. Tasarımda toplayıcının bit uzunluğunu değiştirmek istediğimizde kod içerisinde </a:t>
            </a:r>
            <a:r>
              <a:rPr lang="tr-TR" dirty="0" err="1"/>
              <a:t>n_bit</a:t>
            </a:r>
            <a:r>
              <a:rPr lang="tr-TR" dirty="0"/>
              <a:t> ve n_bit-1 gördüğümüz yerlerdeki tüm değerleri ayrı ayrı değiştirmemiz gerekmektedir. Tasarlanan devrenin de büyüklüğü düşünüldüğünde yapılacak değişiklikler daha da karmaşık hale gelebilmektedir. Bu nedenle </a:t>
            </a:r>
            <a:r>
              <a:rPr lang="tr-TR" dirty="0" err="1"/>
              <a:t>generic</a:t>
            </a:r>
            <a:r>
              <a:rPr lang="tr-TR" dirty="0"/>
              <a:t> kullanımı ile tasarımdaki değişikliklerin kolayca yapılabildiği görülmektedir.</a:t>
            </a:r>
          </a:p>
          <a:p>
            <a:endParaRPr lang="tr-TR" dirty="0"/>
          </a:p>
        </p:txBody>
      </p:sp>
      <p:pic>
        <p:nvPicPr>
          <p:cNvPr id="2050" name="Picture 2" desc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0031" y="1160585"/>
            <a:ext cx="4466491" cy="5020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5566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
          <p:cNvPicPr>
            <a:picLocks noChangeAspect="1" noChangeArrowheads="1"/>
          </p:cNvPicPr>
          <p:nvPr/>
        </p:nvPicPr>
        <p:blipFill rotWithShape="1">
          <a:blip r:embed="rId3">
            <a:extLst>
              <a:ext uri="{28A0092B-C50C-407E-A947-70E740481C1C}">
                <a14:useLocalDpi xmlns:a14="http://schemas.microsoft.com/office/drawing/2010/main" val="0"/>
              </a:ext>
            </a:extLst>
          </a:blip>
          <a:srcRect r="31154"/>
          <a:stretch/>
        </p:blipFill>
        <p:spPr bwMode="auto">
          <a:xfrm>
            <a:off x="901579" y="161436"/>
            <a:ext cx="5024437" cy="638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2"/>
          <p:cNvPicPr>
            <a:picLocks noChangeAspect="1" noChangeArrowheads="1"/>
          </p:cNvPicPr>
          <p:nvPr/>
        </p:nvPicPr>
        <p:blipFill rotWithShape="1">
          <a:blip r:embed="rId4">
            <a:extLst>
              <a:ext uri="{28A0092B-C50C-407E-A947-70E740481C1C}">
                <a14:useLocalDpi xmlns:a14="http://schemas.microsoft.com/office/drawing/2010/main" val="0"/>
              </a:ext>
            </a:extLst>
          </a:blip>
          <a:srcRect l="26013"/>
          <a:stretch/>
        </p:blipFill>
        <p:spPr bwMode="auto">
          <a:xfrm>
            <a:off x="6022730" y="161436"/>
            <a:ext cx="5794131" cy="638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178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69407"/>
          </a:xfrm>
        </p:spPr>
        <p:txBody>
          <a:bodyPr>
            <a:normAutofit fontScale="90000"/>
          </a:bodyPr>
          <a:lstStyle/>
          <a:p>
            <a:pPr lvl="0"/>
            <a:r>
              <a:rPr lang="tr-TR" b="1" dirty="0"/>
              <a:t>LED YAKMA ÇALIŞMASI</a:t>
            </a:r>
            <a:r>
              <a:rPr lang="tr-TR" dirty="0"/>
              <a:t/>
            </a:r>
            <a:br>
              <a:rPr lang="tr-TR" dirty="0"/>
            </a:br>
            <a:endParaRPr lang="tr-TR" dirty="0"/>
          </a:p>
        </p:txBody>
      </p:sp>
      <p:sp>
        <p:nvSpPr>
          <p:cNvPr id="3" name="İçerik Yer Tutucusu 2"/>
          <p:cNvSpPr>
            <a:spLocks noGrp="1"/>
          </p:cNvSpPr>
          <p:nvPr>
            <p:ph idx="1"/>
          </p:nvPr>
        </p:nvSpPr>
        <p:spPr>
          <a:xfrm>
            <a:off x="1251678" y="1151792"/>
            <a:ext cx="10178322" cy="1116623"/>
          </a:xfrm>
        </p:spPr>
        <p:txBody>
          <a:bodyPr/>
          <a:lstStyle/>
          <a:p>
            <a:r>
              <a:rPr lang="tr-TR" dirty="0"/>
              <a:t>FBGA kartı üzerinde </a:t>
            </a:r>
            <a:r>
              <a:rPr lang="tr-TR" dirty="0" err="1"/>
              <a:t>Led</a:t>
            </a:r>
            <a:r>
              <a:rPr lang="tr-TR" dirty="0"/>
              <a:t> işlemleri yapılmıştır. 4 </a:t>
            </a:r>
            <a:r>
              <a:rPr lang="tr-TR" dirty="0" err="1"/>
              <a:t>led</a:t>
            </a:r>
            <a:r>
              <a:rPr lang="tr-TR" dirty="0"/>
              <a:t> lambası ışıkların en sağa bir adımda kaydırılarak yok edilerek bir animasyon oluşturmaktadır. Cihazın 50MHzlik saat darbesiyle işlem yapmaktadır. Aşağıda </a:t>
            </a:r>
            <a:r>
              <a:rPr lang="tr-TR" dirty="0" err="1"/>
              <a:t>deneme_bir.vhd</a:t>
            </a:r>
            <a:r>
              <a:rPr lang="tr-TR" dirty="0"/>
              <a:t> dosyası VHDL dilinde yer almaktadır. </a:t>
            </a:r>
          </a:p>
          <a:p>
            <a:endParaRPr lang="tr-TR" dirty="0"/>
          </a:p>
        </p:txBody>
      </p:sp>
      <p:pic>
        <p:nvPicPr>
          <p:cNvPr id="4098" name="Picture 2" descr="b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624" y="2268415"/>
            <a:ext cx="10503638" cy="437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08084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kURUM</a:t>
            </a:r>
            <a:r>
              <a:rPr lang="tr-TR" dirty="0"/>
              <a:t> Tanımı</a:t>
            </a:r>
          </a:p>
        </p:txBody>
      </p:sp>
      <p:sp>
        <p:nvSpPr>
          <p:cNvPr id="3" name="İçerik Yer Tutucusu 2"/>
          <p:cNvSpPr>
            <a:spLocks noGrp="1"/>
          </p:cNvSpPr>
          <p:nvPr>
            <p:ph idx="1"/>
          </p:nvPr>
        </p:nvSpPr>
        <p:spPr/>
        <p:txBody>
          <a:bodyPr/>
          <a:lstStyle/>
          <a:p>
            <a:r>
              <a:rPr lang="tr-TR" dirty="0"/>
              <a:t>Tümer Mühendislik, 1991 yılında Fabrika otomasyonu, bilgi sistemleri ve elektronik cihaz tasarım ve üretimi konularında çalışmak üzere Ankara merkezli olarak kurulmuştur. Faaliyetleri üç ana grup altında toplanmaktadır. Bunlar ;</a:t>
            </a:r>
          </a:p>
          <a:p>
            <a:r>
              <a:rPr lang="tr-TR" dirty="0"/>
              <a:t>Savunma Sanayi</a:t>
            </a:r>
          </a:p>
          <a:p>
            <a:r>
              <a:rPr lang="tr-TR" dirty="0"/>
              <a:t>Elektronik Cihaz Tasarım ve Üretimi</a:t>
            </a:r>
          </a:p>
          <a:p>
            <a:r>
              <a:rPr lang="tr-TR" dirty="0"/>
              <a:t>Spor Mühendisliği</a:t>
            </a:r>
          </a:p>
          <a:p>
            <a:endParaRPr lang="tr-TR" dirty="0"/>
          </a:p>
        </p:txBody>
      </p:sp>
    </p:spTree>
    <p:extLst>
      <p:ext uri="{BB962C8B-B14F-4D97-AF65-F5344CB8AC3E}">
        <p14:creationId xmlns:p14="http://schemas.microsoft.com/office/powerpoint/2010/main" val="2194923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86992"/>
          </a:xfrm>
        </p:spPr>
        <p:txBody>
          <a:bodyPr>
            <a:normAutofit fontScale="90000"/>
          </a:bodyPr>
          <a:lstStyle/>
          <a:p>
            <a:pPr lvl="0"/>
            <a:r>
              <a:rPr lang="tr-TR" b="1" dirty="0"/>
              <a:t>LED ANİMASYON ÇALIŞMASI </a:t>
            </a:r>
            <a:r>
              <a:rPr lang="tr-TR" dirty="0"/>
              <a:t/>
            </a:r>
            <a:br>
              <a:rPr lang="tr-TR" dirty="0"/>
            </a:br>
            <a:endParaRPr lang="tr-TR" dirty="0"/>
          </a:p>
        </p:txBody>
      </p:sp>
      <p:sp>
        <p:nvSpPr>
          <p:cNvPr id="3" name="İçerik Yer Tutucusu 2"/>
          <p:cNvSpPr>
            <a:spLocks noGrp="1"/>
          </p:cNvSpPr>
          <p:nvPr>
            <p:ph idx="1"/>
          </p:nvPr>
        </p:nvSpPr>
        <p:spPr>
          <a:xfrm>
            <a:off x="1251678" y="1090247"/>
            <a:ext cx="10178322" cy="5292968"/>
          </a:xfrm>
        </p:spPr>
        <p:txBody>
          <a:bodyPr/>
          <a:lstStyle/>
          <a:p>
            <a:r>
              <a:rPr lang="tr-TR" dirty="0"/>
              <a:t>FBGA kartı üzerinde </a:t>
            </a:r>
            <a:r>
              <a:rPr lang="tr-TR" dirty="0" err="1"/>
              <a:t>Led</a:t>
            </a:r>
            <a:r>
              <a:rPr lang="tr-TR" dirty="0"/>
              <a:t> işlemleri yapılmıştır. 4 </a:t>
            </a:r>
            <a:r>
              <a:rPr lang="tr-TR" dirty="0" err="1"/>
              <a:t>led</a:t>
            </a:r>
            <a:r>
              <a:rPr lang="tr-TR" dirty="0"/>
              <a:t> lambası ışıkların sola bir adımda kaydırılarak yok edilerek bir animasyon oluşturmaktadır. Cihazın 50MHzlik saat darbesiyle işlem yapmaktadır. Bu çalışmanın başlıca amacı teknik terimlerin kullanım yerleri hakkında bilgi edinmektir. Diğer LED uygulamasından farkı burada bir tuşa </a:t>
            </a:r>
            <a:r>
              <a:rPr lang="tr-TR" dirty="0" err="1"/>
              <a:t>reset</a:t>
            </a:r>
            <a:r>
              <a:rPr lang="tr-TR" dirty="0"/>
              <a:t> özelliği eklenerek işlemi istediğimiz zaman </a:t>
            </a:r>
            <a:r>
              <a:rPr lang="tr-TR" dirty="0" err="1"/>
              <a:t>resetleyebilmemizi</a:t>
            </a:r>
            <a:r>
              <a:rPr lang="tr-TR" dirty="0"/>
              <a:t> sağlıyoruz. </a:t>
            </a:r>
            <a:r>
              <a:rPr lang="tr-TR" dirty="0" smtClean="0"/>
              <a:t>Bir sonraki slaytta </a:t>
            </a:r>
            <a:r>
              <a:rPr lang="tr-TR" dirty="0" err="1" smtClean="0"/>
              <a:t>sayaç.vhd</a:t>
            </a:r>
            <a:r>
              <a:rPr lang="tr-TR" dirty="0" smtClean="0"/>
              <a:t> </a:t>
            </a:r>
            <a:r>
              <a:rPr lang="tr-TR" dirty="0"/>
              <a:t>ve </a:t>
            </a:r>
            <a:r>
              <a:rPr lang="tr-TR" dirty="0" err="1"/>
              <a:t>Counter.vhd</a:t>
            </a:r>
            <a:r>
              <a:rPr lang="tr-TR" dirty="0"/>
              <a:t> dosyaları VHDL dilinde verilmiştir.</a:t>
            </a:r>
          </a:p>
          <a:p>
            <a:endParaRPr lang="tr-TR" dirty="0"/>
          </a:p>
        </p:txBody>
      </p:sp>
    </p:spTree>
    <p:extLst>
      <p:ext uri="{BB962C8B-B14F-4D97-AF65-F5344CB8AC3E}">
        <p14:creationId xmlns:p14="http://schemas.microsoft.com/office/powerpoint/2010/main" val="1444533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374" y="176211"/>
            <a:ext cx="5673480" cy="6459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E2"/>
          <p:cNvPicPr>
            <a:picLocks noChangeAspect="1" noChangeArrowheads="1"/>
          </p:cNvPicPr>
          <p:nvPr/>
        </p:nvPicPr>
        <p:blipFill rotWithShape="1">
          <a:blip r:embed="rId3">
            <a:extLst>
              <a:ext uri="{28A0092B-C50C-407E-A947-70E740481C1C}">
                <a14:useLocalDpi xmlns:a14="http://schemas.microsoft.com/office/drawing/2010/main" val="0"/>
              </a:ext>
            </a:extLst>
          </a:blip>
          <a:srcRect l="25999"/>
          <a:stretch/>
        </p:blipFill>
        <p:spPr bwMode="auto">
          <a:xfrm>
            <a:off x="6673361" y="176210"/>
            <a:ext cx="5134708" cy="6459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6795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69407"/>
          </a:xfrm>
        </p:spPr>
        <p:txBody>
          <a:bodyPr>
            <a:normAutofit fontScale="90000"/>
          </a:bodyPr>
          <a:lstStyle/>
          <a:p>
            <a:pPr lvl="0"/>
            <a:r>
              <a:rPr lang="tr-TR" b="1" dirty="0"/>
              <a:t> LED FLAŞOR ÇALIŞMASI</a:t>
            </a:r>
            <a:r>
              <a:rPr lang="tr-TR" dirty="0"/>
              <a:t/>
            </a:r>
            <a:br>
              <a:rPr lang="tr-TR" dirty="0"/>
            </a:br>
            <a:endParaRPr lang="tr-TR" dirty="0"/>
          </a:p>
        </p:txBody>
      </p:sp>
      <p:sp>
        <p:nvSpPr>
          <p:cNvPr id="3" name="İçerik Yer Tutucusu 2"/>
          <p:cNvSpPr>
            <a:spLocks noGrp="1"/>
          </p:cNvSpPr>
          <p:nvPr>
            <p:ph idx="1"/>
          </p:nvPr>
        </p:nvSpPr>
        <p:spPr>
          <a:xfrm>
            <a:off x="1140308" y="1033888"/>
            <a:ext cx="10178322" cy="923193"/>
          </a:xfrm>
        </p:spPr>
        <p:txBody>
          <a:bodyPr>
            <a:normAutofit fontScale="92500" lnSpcReduction="20000"/>
          </a:bodyPr>
          <a:lstStyle/>
          <a:p>
            <a:r>
              <a:rPr lang="tr-TR" dirty="0"/>
              <a:t>LED’in yanık kalma süresini kart üzerinde tümleşik olarak bulunan 50MHz’lik kristalin </a:t>
            </a:r>
            <a:r>
              <a:rPr lang="tr-TR" dirty="0" err="1"/>
              <a:t>osilasyon</a:t>
            </a:r>
            <a:r>
              <a:rPr lang="tr-TR" dirty="0"/>
              <a:t> frekansının bölünmesi ile elde edilen frekans ile buluyoruz. Kristal </a:t>
            </a:r>
            <a:r>
              <a:rPr lang="tr-TR" dirty="0" err="1"/>
              <a:t>osilatörden</a:t>
            </a:r>
            <a:r>
              <a:rPr lang="tr-TR" dirty="0"/>
              <a:t> gelen saat darbesi aşağıdaki kod bloğu ile bulunur.</a:t>
            </a:r>
          </a:p>
          <a:p>
            <a:endParaRPr lang="tr-TR" dirty="0"/>
          </a:p>
        </p:txBody>
      </p:sp>
      <p:sp>
        <p:nvSpPr>
          <p:cNvPr id="10" name="İçerik Yer Tutucusu 2"/>
          <p:cNvSpPr txBox="1">
            <a:spLocks/>
          </p:cNvSpPr>
          <p:nvPr/>
        </p:nvSpPr>
        <p:spPr>
          <a:xfrm>
            <a:off x="1140308" y="3376247"/>
            <a:ext cx="10178322" cy="286922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tr-TR" dirty="0" err="1"/>
              <a:t>Krsital</a:t>
            </a:r>
            <a:r>
              <a:rPr lang="tr-TR" dirty="0"/>
              <a:t> </a:t>
            </a:r>
            <a:r>
              <a:rPr lang="tr-TR" dirty="0" err="1"/>
              <a:t>osilatörünün</a:t>
            </a:r>
            <a:r>
              <a:rPr lang="tr-TR" dirty="0"/>
              <a:t> salınım frekansı 50 MHz (50.000.000 Hz), </a:t>
            </a:r>
            <a:r>
              <a:rPr lang="tr-TR" dirty="0" err="1"/>
              <a:t>reg</a:t>
            </a:r>
            <a:r>
              <a:rPr lang="tr-TR" dirty="0"/>
              <a:t> tipindeki </a:t>
            </a:r>
            <a:r>
              <a:rPr lang="tr-TR" dirty="0" err="1"/>
              <a:t>sayac</a:t>
            </a:r>
            <a:r>
              <a:rPr lang="tr-TR" dirty="0"/>
              <a:t> değişkeni ise 26 bit uzunluğundadır.</a:t>
            </a:r>
          </a:p>
          <a:p>
            <a:r>
              <a:rPr lang="tr-TR" dirty="0"/>
              <a:t>50.000.000 / 2^26 = 0,745 Hz</a:t>
            </a:r>
          </a:p>
          <a:p>
            <a:r>
              <a:rPr lang="tr-TR" dirty="0"/>
              <a:t>T=1/f olduğundan; 1/0,745= 1,342sn, LED’in yanık ve sönük olduğu süre toplamı,</a:t>
            </a:r>
          </a:p>
          <a:p>
            <a:r>
              <a:rPr lang="tr-TR" dirty="0"/>
              <a:t>0,671 </a:t>
            </a:r>
            <a:r>
              <a:rPr lang="tr-TR" dirty="0" err="1"/>
              <a:t>sn</a:t>
            </a:r>
            <a:r>
              <a:rPr lang="tr-TR" dirty="0"/>
              <a:t> LED yanık, 0,671 </a:t>
            </a:r>
            <a:r>
              <a:rPr lang="tr-TR" dirty="0" err="1"/>
              <a:t>sn</a:t>
            </a:r>
            <a:r>
              <a:rPr lang="tr-TR" dirty="0"/>
              <a:t> LED sönük olur.</a:t>
            </a:r>
          </a:p>
          <a:p>
            <a:r>
              <a:rPr lang="tr-TR" dirty="0"/>
              <a:t>İlk amacımız polis uyarı sistemi hazırlamak bunun üzerine LED üzerinde ilk iki LED ‘in belirli sayıda ve hızda yer değiştirerek yanıp sönmesi işlemidir. </a:t>
            </a:r>
            <a:r>
              <a:rPr lang="tr-TR" dirty="0" smtClean="0"/>
              <a:t>Bir sonraki slaytta </a:t>
            </a:r>
            <a:r>
              <a:rPr lang="tr-TR" dirty="0" err="1"/>
              <a:t>flaşör.vhd</a:t>
            </a:r>
            <a:r>
              <a:rPr lang="tr-TR" dirty="0"/>
              <a:t> kodu Verilog HDL dilinde yer almaktadır. </a:t>
            </a:r>
          </a:p>
        </p:txBody>
      </p:sp>
      <p:pic>
        <p:nvPicPr>
          <p:cNvPr id="6151" name="Picture 7" descr="b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321" y="1957081"/>
            <a:ext cx="9325463" cy="118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402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136" y="214190"/>
            <a:ext cx="10442087" cy="6177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494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8055" y="382385"/>
            <a:ext cx="10178322" cy="769407"/>
          </a:xfrm>
        </p:spPr>
        <p:txBody>
          <a:bodyPr>
            <a:normAutofit fontScale="90000"/>
          </a:bodyPr>
          <a:lstStyle/>
          <a:p>
            <a:pPr lvl="0"/>
            <a:r>
              <a:rPr lang="tr-TR" b="1" dirty="0"/>
              <a:t>7 SEGMENT ÇALIŞMA PRENSİBİ</a:t>
            </a:r>
            <a:r>
              <a:rPr lang="tr-TR" dirty="0"/>
              <a:t/>
            </a:r>
            <a:br>
              <a:rPr lang="tr-TR" dirty="0"/>
            </a:br>
            <a:endParaRPr lang="tr-TR" dirty="0"/>
          </a:p>
        </p:txBody>
      </p:sp>
      <p:sp>
        <p:nvSpPr>
          <p:cNvPr id="3" name="İçerik Yer Tutucusu 2"/>
          <p:cNvSpPr>
            <a:spLocks noGrp="1"/>
          </p:cNvSpPr>
          <p:nvPr>
            <p:ph idx="1"/>
          </p:nvPr>
        </p:nvSpPr>
        <p:spPr>
          <a:xfrm>
            <a:off x="4431324" y="1213339"/>
            <a:ext cx="3574073" cy="4657462"/>
          </a:xfrm>
        </p:spPr>
        <p:txBody>
          <a:bodyPr/>
          <a:lstStyle/>
          <a:p>
            <a:r>
              <a:rPr lang="tr-TR" dirty="0"/>
              <a:t>Katot mantık seviyeleri sayıların kodda gösterimi için düşük (aydınlatılmış) veya yüksek (aydınlatılmamış) şekilde çalışır. </a:t>
            </a:r>
            <a:r>
              <a:rPr lang="tr-TR" dirty="0" smtClean="0"/>
              <a:t>Şekilde </a:t>
            </a:r>
            <a:r>
              <a:rPr lang="tr-TR" dirty="0"/>
              <a:t>gösterilmiştir. 4 </a:t>
            </a:r>
            <a:r>
              <a:rPr lang="tr-TR" dirty="0" err="1"/>
              <a:t>display</a:t>
            </a:r>
            <a:r>
              <a:rPr lang="tr-TR" dirty="0"/>
              <a:t> üzerindeki her 1 </a:t>
            </a:r>
            <a:r>
              <a:rPr lang="tr-TR" dirty="0" err="1"/>
              <a:t>display</a:t>
            </a:r>
            <a:r>
              <a:rPr lang="tr-TR" dirty="0"/>
              <a:t> 7 </a:t>
            </a:r>
            <a:r>
              <a:rPr lang="tr-TR" dirty="0" err="1"/>
              <a:t>segmenti</a:t>
            </a:r>
            <a:r>
              <a:rPr lang="tr-TR" dirty="0"/>
              <a:t>  kullanır. 7segmentli ekran kod çözücüsüne ilişkin doğruluk tablosu </a:t>
            </a:r>
            <a:r>
              <a:rPr lang="tr-TR" dirty="0" smtClean="0"/>
              <a:t>şekilde </a:t>
            </a:r>
            <a:r>
              <a:rPr lang="tr-TR" dirty="0"/>
              <a:t>gösterilmiştir.</a:t>
            </a:r>
          </a:p>
          <a:p>
            <a:endParaRPr lang="tr-TR" dirty="0"/>
          </a:p>
        </p:txBody>
      </p:sp>
      <p:pic>
        <p:nvPicPr>
          <p:cNvPr id="8194" name="Picture 2" descr="şekil seg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324" y="1151792"/>
            <a:ext cx="3310306" cy="495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Resim 4" descr="C:\Users\KET\AppData\Local\Microsoft\Windows\INetCache\Content.Word\şekil segment 2.png"/>
          <p:cNvPicPr/>
          <p:nvPr/>
        </p:nvPicPr>
        <p:blipFill>
          <a:blip r:embed="rId3">
            <a:extLst>
              <a:ext uri="{28A0092B-C50C-407E-A947-70E740481C1C}">
                <a14:useLocalDpi xmlns:a14="http://schemas.microsoft.com/office/drawing/2010/main" val="0"/>
              </a:ext>
            </a:extLst>
          </a:blip>
          <a:srcRect/>
          <a:stretch>
            <a:fillRect/>
          </a:stretch>
        </p:blipFill>
        <p:spPr bwMode="auto">
          <a:xfrm>
            <a:off x="8124091" y="1213339"/>
            <a:ext cx="3639405" cy="4888523"/>
          </a:xfrm>
          <a:prstGeom prst="rect">
            <a:avLst/>
          </a:prstGeom>
          <a:noFill/>
          <a:ln>
            <a:noFill/>
          </a:ln>
        </p:spPr>
      </p:pic>
    </p:spTree>
    <p:extLst>
      <p:ext uri="{BB962C8B-B14F-4D97-AF65-F5344CB8AC3E}">
        <p14:creationId xmlns:p14="http://schemas.microsoft.com/office/powerpoint/2010/main" val="4193100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43030"/>
          </a:xfrm>
        </p:spPr>
        <p:txBody>
          <a:bodyPr>
            <a:normAutofit fontScale="90000"/>
          </a:bodyPr>
          <a:lstStyle/>
          <a:p>
            <a:pPr lvl="0"/>
            <a:r>
              <a:rPr lang="tr-TR" b="1" dirty="0"/>
              <a:t>0-9999 SAYAÇ ÇALIŞMASI</a:t>
            </a:r>
            <a:r>
              <a:rPr lang="tr-TR" dirty="0"/>
              <a:t/>
            </a:r>
            <a:br>
              <a:rPr lang="tr-TR" dirty="0"/>
            </a:br>
            <a:endParaRPr lang="tr-TR" dirty="0"/>
          </a:p>
        </p:txBody>
      </p:sp>
      <p:sp>
        <p:nvSpPr>
          <p:cNvPr id="3" name="İçerik Yer Tutucusu 2"/>
          <p:cNvSpPr>
            <a:spLocks noGrp="1"/>
          </p:cNvSpPr>
          <p:nvPr>
            <p:ph idx="1"/>
          </p:nvPr>
        </p:nvSpPr>
        <p:spPr>
          <a:xfrm>
            <a:off x="1251678" y="1125415"/>
            <a:ext cx="10178322" cy="5125915"/>
          </a:xfrm>
        </p:spPr>
        <p:txBody>
          <a:bodyPr>
            <a:normAutofit/>
          </a:bodyPr>
          <a:lstStyle/>
          <a:p>
            <a:r>
              <a:rPr lang="tr-TR" dirty="0"/>
              <a:t>4 </a:t>
            </a:r>
            <a:r>
              <a:rPr lang="tr-TR" dirty="0" err="1"/>
              <a:t>display</a:t>
            </a:r>
            <a:r>
              <a:rPr lang="tr-TR" dirty="0"/>
              <a:t> üzerinde çalışan 7 </a:t>
            </a:r>
            <a:r>
              <a:rPr lang="tr-TR" dirty="0" err="1"/>
              <a:t>segment</a:t>
            </a:r>
            <a:r>
              <a:rPr lang="tr-TR" dirty="0"/>
              <a:t> sisteminden yararlanarak oluşturulmuş </a:t>
            </a:r>
            <a:r>
              <a:rPr lang="tr-TR" dirty="0" err="1"/>
              <a:t>deneme_iki</a:t>
            </a:r>
            <a:r>
              <a:rPr lang="tr-TR" dirty="0"/>
              <a:t> VHDL dilinde </a:t>
            </a:r>
            <a:r>
              <a:rPr lang="tr-TR" dirty="0" smtClean="0"/>
              <a:t>bir sonraki slaytta </a:t>
            </a:r>
            <a:r>
              <a:rPr lang="tr-TR" dirty="0"/>
              <a:t>verilmiştir. Sayma sistemi sırasıyla 0,1,2,3,4,5,6,7,8,9,a,b,c,d,e,f şeklinde ilerlemektedir</a:t>
            </a:r>
            <a:r>
              <a:rPr lang="tr-TR" dirty="0" smtClean="0"/>
              <a:t>.</a:t>
            </a:r>
          </a:p>
          <a:p>
            <a:r>
              <a:rPr lang="tr-TR" dirty="0"/>
              <a:t>4 </a:t>
            </a:r>
            <a:r>
              <a:rPr lang="tr-TR" dirty="0" err="1"/>
              <a:t>display</a:t>
            </a:r>
            <a:r>
              <a:rPr lang="tr-TR" dirty="0"/>
              <a:t> üzerinde çalışan 7 </a:t>
            </a:r>
            <a:r>
              <a:rPr lang="tr-TR" dirty="0" err="1"/>
              <a:t>segment</a:t>
            </a:r>
            <a:r>
              <a:rPr lang="tr-TR" dirty="0"/>
              <a:t> sisteminden yararlanarak oluşturulmuş </a:t>
            </a:r>
            <a:r>
              <a:rPr lang="tr-TR" dirty="0" err="1"/>
              <a:t>deneme_uc</a:t>
            </a:r>
            <a:r>
              <a:rPr lang="tr-TR" dirty="0"/>
              <a:t> </a:t>
            </a:r>
            <a:r>
              <a:rPr lang="tr-TR" dirty="0" smtClean="0"/>
              <a:t> Verilog </a:t>
            </a:r>
            <a:r>
              <a:rPr lang="tr-TR" dirty="0"/>
              <a:t>HDL dilinde </a:t>
            </a:r>
            <a:r>
              <a:rPr lang="tr-TR" dirty="0" smtClean="0"/>
              <a:t>bir sonraki slaytta </a:t>
            </a:r>
            <a:r>
              <a:rPr lang="tr-TR" dirty="0"/>
              <a:t>verilmiştir. Sayma sistemi sırasıyla 0,1,2,3,4,5,6,7,8,9 şeklinde ilerlemektedir.</a:t>
            </a:r>
          </a:p>
          <a:p>
            <a:endParaRPr lang="tr-TR" dirty="0"/>
          </a:p>
          <a:p>
            <a:endParaRPr lang="tr-TR" dirty="0"/>
          </a:p>
        </p:txBody>
      </p:sp>
    </p:spTree>
    <p:extLst>
      <p:ext uri="{BB962C8B-B14F-4D97-AF65-F5344CB8AC3E}">
        <p14:creationId xmlns:p14="http://schemas.microsoft.com/office/powerpoint/2010/main" val="2636891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537" y="127855"/>
            <a:ext cx="10644309" cy="643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6023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251" y="117474"/>
            <a:ext cx="10468464" cy="6520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7382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175" y="219808"/>
            <a:ext cx="10195902" cy="638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0866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4291" y="111858"/>
            <a:ext cx="10635517" cy="657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106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Savunma Sanayi</a:t>
            </a:r>
          </a:p>
        </p:txBody>
      </p:sp>
      <p:sp>
        <p:nvSpPr>
          <p:cNvPr id="3" name="İçerik Yer Tutucusu 2"/>
          <p:cNvSpPr>
            <a:spLocks noGrp="1"/>
          </p:cNvSpPr>
          <p:nvPr>
            <p:ph idx="1"/>
          </p:nvPr>
        </p:nvSpPr>
        <p:spPr>
          <a:xfrm>
            <a:off x="1251678" y="1259307"/>
            <a:ext cx="6368322" cy="5317956"/>
          </a:xfrm>
        </p:spPr>
        <p:txBody>
          <a:bodyPr>
            <a:normAutofit fontScale="77500" lnSpcReduction="20000"/>
          </a:bodyPr>
          <a:lstStyle/>
          <a:p>
            <a:r>
              <a:rPr lang="tr-TR" dirty="0"/>
              <a:t>Tümer Mühendislik özellikle simülatör sistemleri ile ilgili güç dağıtım kontrol ve izleme sistemleri, elektromekanik ara yüzler, </a:t>
            </a:r>
            <a:r>
              <a:rPr lang="tr-TR" dirty="0" err="1"/>
              <a:t>mokap</a:t>
            </a:r>
            <a:r>
              <a:rPr lang="tr-TR" dirty="0"/>
              <a:t> için fonksiyonel elektronik ve elektromekanik donanımlar, konsol tasarımları, video ve </a:t>
            </a:r>
            <a:r>
              <a:rPr lang="tr-TR" dirty="0" err="1"/>
              <a:t>audio</a:t>
            </a:r>
            <a:r>
              <a:rPr lang="tr-TR" dirty="0"/>
              <a:t> sistemleri konuları ile ilgili birçok projeyi gerçekleştirmiş ve halen yine bu konular ile ilgili devam eden projeleri sonuçlandırma aşamasına getirmiştir. Tümer Mühendislik konusunda Türkiye’de en önde gelen kuruluşlar olan Genel Kurmay Başkanlığı, TAI, </a:t>
            </a:r>
            <a:r>
              <a:rPr lang="tr-TR" dirty="0" err="1"/>
              <a:t>Havelsan</a:t>
            </a:r>
            <a:r>
              <a:rPr lang="tr-TR" dirty="0"/>
              <a:t>, Aselsan, </a:t>
            </a:r>
            <a:r>
              <a:rPr lang="tr-TR" dirty="0" err="1"/>
              <a:t>Gate</a:t>
            </a:r>
            <a:r>
              <a:rPr lang="tr-TR" dirty="0"/>
              <a:t> Elektronik ve STM firmaları ile doğrudan veya alt yüklenici pozisyonunda çalışmış ve çalışmaktadır. Tümer Mühendislik 2010 yılı itibari ile gerekli inceleme ve denetlemelerden geçerek TAI’nin onaylı tedarikçisi olmuştur. 2011 yılında ise TAI için ATAK Projesi’nde “</a:t>
            </a:r>
            <a:r>
              <a:rPr lang="tr-TR" dirty="0" err="1"/>
              <a:t>Safety</a:t>
            </a:r>
            <a:r>
              <a:rPr lang="tr-TR" dirty="0"/>
              <a:t> Switch” sisteminin tasarım, üretim ve testlerini tamamlayarak, döner kanatlı sistemler üzerinde kullanılan ilk çalışmasını gerçekleştirmiştir.</a:t>
            </a:r>
          </a:p>
          <a:p>
            <a:pPr marL="0" indent="0">
              <a:buNone/>
            </a:pPr>
            <a:r>
              <a:rPr lang="tr-TR" dirty="0"/>
              <a:t>Gerçekleşen projelerden bazıları;</a:t>
            </a:r>
          </a:p>
          <a:p>
            <a:r>
              <a:rPr lang="tr-TR" dirty="0"/>
              <a:t>HELSİM Helikopter Simülatörü Merkezi Emniyet Sistemi, Güç Dağıtım </a:t>
            </a:r>
            <a:r>
              <a:rPr lang="tr-TR" dirty="0" err="1"/>
              <a:t>Kabinetleri</a:t>
            </a:r>
            <a:endParaRPr lang="tr-TR" dirty="0"/>
          </a:p>
          <a:p>
            <a:r>
              <a:rPr lang="tr-TR" dirty="0"/>
              <a:t>Dikey Rüzgar Tüneli, Ölçü ve Kontrol Sistemi ile Kayıt Görüntü Sistemi,</a:t>
            </a:r>
          </a:p>
          <a:p>
            <a:r>
              <a:rPr lang="tr-TR" dirty="0" err="1"/>
              <a:t>İzgözetleme</a:t>
            </a:r>
            <a:r>
              <a:rPr lang="tr-TR" dirty="0"/>
              <a:t> eğitim sistemi, </a:t>
            </a:r>
            <a:r>
              <a:rPr lang="tr-TR" dirty="0" err="1"/>
              <a:t>sensör</a:t>
            </a:r>
            <a:r>
              <a:rPr lang="tr-TR" dirty="0"/>
              <a:t> </a:t>
            </a:r>
            <a:r>
              <a:rPr lang="tr-TR" dirty="0" err="1"/>
              <a:t>arayüzleri</a:t>
            </a:r>
            <a:r>
              <a:rPr lang="tr-TR" dirty="0"/>
              <a:t>,</a:t>
            </a:r>
          </a:p>
          <a:p>
            <a:r>
              <a:rPr lang="tr-TR" dirty="0"/>
              <a:t>TAI Atak helikopteri </a:t>
            </a:r>
            <a:r>
              <a:rPr lang="tr-TR" dirty="0" err="1"/>
              <a:t>aviyonik</a:t>
            </a:r>
            <a:r>
              <a:rPr lang="tr-TR" dirty="0"/>
              <a:t> KDU </a:t>
            </a:r>
            <a:r>
              <a:rPr lang="tr-TR" dirty="0" err="1"/>
              <a:t>mockup</a:t>
            </a:r>
            <a:r>
              <a:rPr lang="tr-TR" dirty="0"/>
              <a:t> üniteleri,</a:t>
            </a:r>
          </a:p>
          <a:p>
            <a:endParaRPr lang="tr-TR" dirty="0"/>
          </a:p>
          <a:p>
            <a:endParaRPr lang="tr-TR" dirty="0"/>
          </a:p>
        </p:txBody>
      </p:sp>
      <p:pic>
        <p:nvPicPr>
          <p:cNvPr id="4" name="Picture 6" descr="http://www.tumer.com/wp-content/uploads/2009/12/Fotolia_4734258_XS-300x2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083" y="1259307"/>
            <a:ext cx="3333917" cy="22377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www.tumer.com/wp-content/uploads/2009/12/Fotolia_6583986_XS-300x2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083" y="3690072"/>
            <a:ext cx="3333917" cy="238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243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d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160" y="127855"/>
            <a:ext cx="10661894" cy="648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5363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743030"/>
          </a:xfrm>
        </p:spPr>
        <p:txBody>
          <a:bodyPr>
            <a:normAutofit fontScale="90000"/>
          </a:bodyPr>
          <a:lstStyle/>
          <a:p>
            <a:pPr lvl="0"/>
            <a:r>
              <a:rPr lang="tr-TR" b="1" dirty="0"/>
              <a:t>VHDL’DE DİJİTAL SAAT</a:t>
            </a:r>
            <a:r>
              <a:rPr lang="tr-TR" dirty="0"/>
              <a:t/>
            </a:r>
            <a:br>
              <a:rPr lang="tr-TR" dirty="0"/>
            </a:br>
            <a:endParaRPr lang="tr-TR" dirty="0"/>
          </a:p>
        </p:txBody>
      </p:sp>
      <p:sp>
        <p:nvSpPr>
          <p:cNvPr id="3" name="İçerik Yer Tutucusu 2"/>
          <p:cNvSpPr>
            <a:spLocks noGrp="1"/>
          </p:cNvSpPr>
          <p:nvPr>
            <p:ph idx="1"/>
          </p:nvPr>
        </p:nvSpPr>
        <p:spPr>
          <a:xfrm>
            <a:off x="1251678" y="1046285"/>
            <a:ext cx="3487376" cy="5662246"/>
          </a:xfrm>
        </p:spPr>
        <p:txBody>
          <a:bodyPr>
            <a:normAutofit fontScale="85000" lnSpcReduction="20000"/>
          </a:bodyPr>
          <a:lstStyle/>
          <a:p>
            <a:r>
              <a:rPr lang="tr-TR" dirty="0"/>
              <a:t>Modül bir giriş '</a:t>
            </a:r>
            <a:r>
              <a:rPr lang="tr-TR" dirty="0" err="1"/>
              <a:t>clk</a:t>
            </a:r>
            <a:r>
              <a:rPr lang="tr-TR" dirty="0"/>
              <a:t>' ve 3 çıkışa sahiptir. Her çıkış saniyede, dakika ve saat cinsinden süreyi temsil eder. Modülün iki işlemi vardır. Bunlardan bir tanesi, gerekli olan saat frekansını üretir. Dijital saati sürün. Modüle uygulanan ana saat frekansı 100 </a:t>
            </a:r>
            <a:r>
              <a:rPr lang="tr-TR" dirty="0" err="1"/>
              <a:t>MHz'dir</a:t>
            </a:r>
            <a:r>
              <a:rPr lang="tr-TR" dirty="0"/>
              <a:t>. Ancak dijital saatimizin sadece 1 </a:t>
            </a:r>
            <a:r>
              <a:rPr lang="tr-TR" dirty="0" err="1"/>
              <a:t>Hz'de</a:t>
            </a:r>
            <a:r>
              <a:rPr lang="tr-TR" dirty="0"/>
              <a:t> sürülmesi gerekir. İlk işlem bunun için gerekli olan saat dilimini gerektirir. İkinci süreç, şartlar yerine getirildiğinde saniye, dakika ve saat vb. Artar. Örneğin, her saat döngüsünde 'saniye' değerini arttırırız. Saniye '60' değerine ulaştığında dakika değeri artar, dakika ‘60’ değerine ulaştığında saat değeri artar, saat değeri 24’e ulaştığında dijital saat sıfırlanır. Dijital saat için VHDL kodu </a:t>
            </a:r>
            <a:r>
              <a:rPr lang="tr-TR" dirty="0" smtClean="0"/>
              <a:t>yanda </a:t>
            </a:r>
            <a:r>
              <a:rPr lang="tr-TR" dirty="0"/>
              <a:t>verilmiştir;</a:t>
            </a:r>
          </a:p>
          <a:p>
            <a:endParaRPr lang="tr-TR" dirty="0"/>
          </a:p>
        </p:txBody>
      </p:sp>
      <p:pic>
        <p:nvPicPr>
          <p:cNvPr id="4" name="Picture 2" descr="e1"/>
          <p:cNvPicPr>
            <a:picLocks noChangeAspect="1" noChangeArrowheads="1"/>
          </p:cNvPicPr>
          <p:nvPr/>
        </p:nvPicPr>
        <p:blipFill rotWithShape="1">
          <a:blip r:embed="rId2">
            <a:extLst>
              <a:ext uri="{28A0092B-C50C-407E-A947-70E740481C1C}">
                <a14:useLocalDpi xmlns:a14="http://schemas.microsoft.com/office/drawing/2010/main" val="0"/>
              </a:ext>
            </a:extLst>
          </a:blip>
          <a:srcRect r="32120"/>
          <a:stretch/>
        </p:blipFill>
        <p:spPr bwMode="auto">
          <a:xfrm>
            <a:off x="5243390" y="1046285"/>
            <a:ext cx="6186610" cy="5622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8727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teşekkürler</a:t>
            </a:r>
            <a:endParaRPr lang="tr-TR" dirty="0"/>
          </a:p>
        </p:txBody>
      </p:sp>
    </p:spTree>
    <p:extLst>
      <p:ext uri="{BB962C8B-B14F-4D97-AF65-F5344CB8AC3E}">
        <p14:creationId xmlns:p14="http://schemas.microsoft.com/office/powerpoint/2010/main" val="3943761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7" y="382385"/>
            <a:ext cx="10443017" cy="1492132"/>
          </a:xfrm>
        </p:spPr>
        <p:txBody>
          <a:bodyPr/>
          <a:lstStyle/>
          <a:p>
            <a:r>
              <a:rPr lang="tr-TR" dirty="0"/>
              <a:t>Elektronik Cihaz Tasarım ve Üretimi</a:t>
            </a:r>
          </a:p>
        </p:txBody>
      </p:sp>
      <p:sp>
        <p:nvSpPr>
          <p:cNvPr id="3" name="İçerik Yer Tutucusu 2"/>
          <p:cNvSpPr>
            <a:spLocks noGrp="1"/>
          </p:cNvSpPr>
          <p:nvPr>
            <p:ph idx="1"/>
          </p:nvPr>
        </p:nvSpPr>
        <p:spPr>
          <a:xfrm>
            <a:off x="1251677" y="1874517"/>
            <a:ext cx="6705207" cy="4397946"/>
          </a:xfrm>
        </p:spPr>
        <p:txBody>
          <a:bodyPr>
            <a:normAutofit/>
          </a:bodyPr>
          <a:lstStyle/>
          <a:p>
            <a:r>
              <a:rPr lang="tr-TR" dirty="0"/>
              <a:t>Özel tasarım mikroişlemci esaslı devre tasarımı ve üretimi konularında çalışmaktadır. Müşterinin </a:t>
            </a:r>
            <a:r>
              <a:rPr lang="tr-TR" dirty="0" err="1"/>
              <a:t>isterleri</a:t>
            </a:r>
            <a:r>
              <a:rPr lang="tr-TR" dirty="0"/>
              <a:t> doğrultusunda her türlü elektronik cihaz ve </a:t>
            </a:r>
            <a:r>
              <a:rPr lang="tr-TR" dirty="0" err="1"/>
              <a:t>avionik</a:t>
            </a:r>
            <a:r>
              <a:rPr lang="tr-TR" dirty="0"/>
              <a:t> test sistemleri üretimi, devre tasarımı, devre analizi, PCB tasarımı, SMD montaj, mekanik tasarım, prototip üretimi ve testlerini gerçekleştirme kabiliyetine sahiptir. Örnek olarak;</a:t>
            </a:r>
          </a:p>
          <a:p>
            <a:r>
              <a:rPr lang="tr-TR" dirty="0"/>
              <a:t>Özel tasarım LED gösterge sistemleri,</a:t>
            </a:r>
          </a:p>
          <a:p>
            <a:r>
              <a:rPr lang="tr-TR" dirty="0"/>
              <a:t>Hidrostatik Test Sistemi,</a:t>
            </a:r>
          </a:p>
          <a:p>
            <a:r>
              <a:rPr lang="tr-TR" dirty="0"/>
              <a:t>Telsiz çağrı sistemleri tamamlanmış projelerden birkaçıdır.</a:t>
            </a:r>
          </a:p>
          <a:p>
            <a:endParaRPr lang="tr-TR" dirty="0"/>
          </a:p>
        </p:txBody>
      </p:sp>
      <p:pic>
        <p:nvPicPr>
          <p:cNvPr id="7" name="Picture 2" descr="http://www.tumer.com/wp-content/uploads/2009/12/Fotolia_16185824_XS-300x1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8765" y="2195359"/>
            <a:ext cx="3042138" cy="252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5757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16968" y="382384"/>
            <a:ext cx="4113266" cy="1398289"/>
          </a:xfrm>
        </p:spPr>
        <p:txBody>
          <a:bodyPr>
            <a:normAutofit fontScale="90000"/>
          </a:bodyPr>
          <a:lstStyle/>
          <a:p>
            <a:r>
              <a:rPr lang="tr-TR" dirty="0"/>
              <a:t>Spor Mühendisliği</a:t>
            </a:r>
          </a:p>
        </p:txBody>
      </p:sp>
      <p:sp>
        <p:nvSpPr>
          <p:cNvPr id="3" name="İçerik Yer Tutucusu 2"/>
          <p:cNvSpPr>
            <a:spLocks noGrp="1"/>
          </p:cNvSpPr>
          <p:nvPr>
            <p:ph idx="1"/>
          </p:nvPr>
        </p:nvSpPr>
        <p:spPr>
          <a:xfrm>
            <a:off x="3112168" y="2545586"/>
            <a:ext cx="5855369" cy="3593591"/>
          </a:xfrm>
        </p:spPr>
        <p:txBody>
          <a:bodyPr>
            <a:normAutofit fontScale="92500" lnSpcReduction="20000"/>
          </a:bodyPr>
          <a:lstStyle/>
          <a:p>
            <a:r>
              <a:rPr lang="tr-TR" dirty="0"/>
              <a:t>Hâlihazırda Türkiye’nin konusundaki ilk ve tek üreticisi ve ihracatçısı konumundadır. Bu çalışmalar çerçevesinde ağırlıklı olarak telsiz iletişimle çalışan kablosuz performans ölçüm sistemleri üzerine uzmanlaşmıştır. Firmanın geliştirdiği cihazlara yönelik olarak 2005 yılında dört patent başvurusu yapılmıştır. 2002-2003 yılları arasında ABD’de üç ayrı fuara katılarak, ABD, İsrail ve Mısır’da temsilcilik düzeyinde bağlantılar kurmuştur. Ayrıca en önde gelen Amerikan futbolu ve basketbol takımları ile bağlantı kurularak ihracat potansiyeli oluşturulmuştur. Firmanın hâlihazırda yurt içi ve yurt </a:t>
            </a:r>
            <a:r>
              <a:rPr lang="tr-TR" dirty="0" err="1"/>
              <a:t>dısında</a:t>
            </a:r>
            <a:r>
              <a:rPr lang="tr-TR" dirty="0"/>
              <a:t> 100’den fazla performans test sistemi </a:t>
            </a:r>
            <a:r>
              <a:rPr lang="tr-TR" dirty="0" err="1"/>
              <a:t>basarı</a:t>
            </a:r>
            <a:r>
              <a:rPr lang="tr-TR" dirty="0"/>
              <a:t> ile hizmet vermektedir.</a:t>
            </a:r>
          </a:p>
          <a:p>
            <a:endParaRPr lang="tr-TR" dirty="0"/>
          </a:p>
        </p:txBody>
      </p:sp>
      <p:pic>
        <p:nvPicPr>
          <p:cNvPr id="4" name="Picture 12" descr="http://www.tumer.com/wp-content/uploads/2012/04/IMG_7433-300x29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45" y="245740"/>
            <a:ext cx="2347546" cy="22998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www.tumer.com/wp-content/uploads/2012/04/IMG_7408-1024x4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0234" y="245740"/>
            <a:ext cx="4229100" cy="22998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http://www.tumer.com/wp-content/uploads/2012/04/IMG_7427-207x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4397" y="2812520"/>
            <a:ext cx="2198077" cy="3059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www.tumer.com/wp-content/uploads/2012/04/IMG_7420-174x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7958" y="2865273"/>
            <a:ext cx="1657350" cy="3006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629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Başlangıç aşaması</a:t>
            </a:r>
          </a:p>
        </p:txBody>
      </p:sp>
      <p:sp>
        <p:nvSpPr>
          <p:cNvPr id="3" name="İçerik Yer Tutucusu 2"/>
          <p:cNvSpPr>
            <a:spLocks noGrp="1"/>
          </p:cNvSpPr>
          <p:nvPr>
            <p:ph idx="1"/>
          </p:nvPr>
        </p:nvSpPr>
        <p:spPr/>
        <p:txBody>
          <a:bodyPr/>
          <a:lstStyle/>
          <a:p>
            <a:r>
              <a:rPr lang="tr-TR" dirty="0"/>
              <a:t>Staj boyunca yazılım projelerinin nasıl ele alındığı ve proje yapısının nasıl yürütüldüğü gözlemlenmiştir. Proje yöneticisinin görev ve sorumlulukları, birlikte çalışılan diğer mühendislerle entegre yapılar oluşturulması, yapılan projenin raporlanması gibi genel işleyiş hakkında bilgi sahibi olunmuştur. Sadece verilen projeler değil şirketin aldığı her türlü iş hakkında ( gizlilik çerçevesinde) bilgi sahibi olunmuş gerektiğinde yazılım veya donanım açısından yardımcı olunmuş gerekli toplantılara katılım sağlanmıştır.  Yetkili mühendisin veya iş sahibinin verdiği proje doğrultusunda </a:t>
            </a:r>
            <a:r>
              <a:rPr lang="tr-TR" dirty="0" err="1"/>
              <a:t>Quartus</a:t>
            </a:r>
            <a:r>
              <a:rPr lang="tr-TR" dirty="0"/>
              <a:t> Prime </a:t>
            </a:r>
            <a:r>
              <a:rPr lang="tr-TR" dirty="0" err="1"/>
              <a:t>Lite</a:t>
            </a:r>
            <a:r>
              <a:rPr lang="tr-TR" dirty="0"/>
              <a:t> Edition kurulmuş ve Verilog, VHDL gibi yeni diller öğrenilmiştir.</a:t>
            </a:r>
          </a:p>
          <a:p>
            <a:endParaRPr lang="tr-TR" dirty="0"/>
          </a:p>
        </p:txBody>
      </p:sp>
    </p:spTree>
    <p:extLst>
      <p:ext uri="{BB962C8B-B14F-4D97-AF65-F5344CB8AC3E}">
        <p14:creationId xmlns:p14="http://schemas.microsoft.com/office/powerpoint/2010/main" val="1916596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a:t>
            </a:r>
            <a:r>
              <a:rPr lang="tr-TR" dirty="0" err="1" smtClean="0"/>
              <a:t>fbga</a:t>
            </a:r>
            <a:r>
              <a:rPr lang="tr-TR" dirty="0" smtClean="0"/>
              <a:t>?</a:t>
            </a:r>
            <a:endParaRPr lang="tr-TR" dirty="0"/>
          </a:p>
        </p:txBody>
      </p:sp>
      <p:sp>
        <p:nvSpPr>
          <p:cNvPr id="3" name="İçerik Yer Tutucusu 2"/>
          <p:cNvSpPr>
            <a:spLocks noGrp="1"/>
          </p:cNvSpPr>
          <p:nvPr>
            <p:ph idx="1"/>
          </p:nvPr>
        </p:nvSpPr>
        <p:spPr>
          <a:xfrm>
            <a:off x="1251678" y="1315452"/>
            <a:ext cx="10178322" cy="5313948"/>
          </a:xfrm>
        </p:spPr>
        <p:txBody>
          <a:bodyPr>
            <a:noAutofit/>
          </a:bodyPr>
          <a:lstStyle/>
          <a:p>
            <a:r>
              <a:rPr lang="tr-TR" sz="1700" dirty="0"/>
              <a:t>Stajın ikinci devresinde proje konusu olarak FBGA cihazı üzerinde işlemler hedeflenmiştir. Böylece hiç bilgimin olmadığı bir konuda yeni bir şey öğrenmiş olacak ve bu konuda kendime yeni bir alan belirleyebilecektim. Her şeyden önce </a:t>
            </a:r>
            <a:r>
              <a:rPr lang="tr-TR" sz="1700" dirty="0" err="1"/>
              <a:t>FBGA’lar</a:t>
            </a:r>
            <a:r>
              <a:rPr lang="tr-TR" sz="1700" dirty="0"/>
              <a:t> yüksek oranda paralel veri işleme olanağı sağlamaktadır. Geleneksel bilgisayar mimarisinden farklı olarak (yapılan tasarıma göre değişmekle birlikte), birbiri ile neden-sonuç ilişkisi bulunmayan birimler eş-zamanlı (paralel bir şekilde) çalışabilmektedir. Özellikle görüntü işleme, sinyal işleme gibi yoğun bilgi girişi olan ve elde edilen verinin kısa sürede işlenmesi gibi durumlar için neredeyse rakipsiz bir seçenektir.</a:t>
            </a:r>
          </a:p>
          <a:p>
            <a:r>
              <a:rPr lang="tr-TR" sz="1700" dirty="0"/>
              <a:t>Pek çok birimin eş-zamanlı çalışabilmesi (tasarıma bağlı olarak), tüm sistemin geleneksel bilgisayar mimarisine göre daha düşük frekanslarda çalışabilmesine müsaade etmektedir. Bu sayede örneğin, 100-200 MHz civarındaki bir çalışma frekansı ile birkaç GHz mertebesindeki işlemciler ile başa baş işlem gücü alınmaktadır.</a:t>
            </a:r>
          </a:p>
          <a:p>
            <a:r>
              <a:rPr lang="tr-TR" sz="1700" dirty="0" err="1"/>
              <a:t>FBGA’ların</a:t>
            </a:r>
            <a:r>
              <a:rPr lang="tr-TR" sz="1700" dirty="0"/>
              <a:t> bir diğer avantajı ise düşük güç tüketmesidir. Özellikle robotik, uzay ve havacılık gibi enerji kaynaklarının kısıtlı olduğu, neredeyse gerçek zamanlı işlenmesi gereken pek çok bilginin olduğu ortamlarda eşsiz bir seçenek olmaktadır.</a:t>
            </a:r>
          </a:p>
          <a:p>
            <a:r>
              <a:rPr lang="tr-TR" sz="1700" dirty="0" err="1"/>
              <a:t>FBGA’lar</a:t>
            </a:r>
            <a:r>
              <a:rPr lang="tr-TR" sz="1700" dirty="0"/>
              <a:t> ayrıca pek çok dijital entegrenin yapacağı görevleri tek başına yapabilecekleri şekilde görevlendirilebildikleri için, devre kartlarının daha küçük bir yapıda tasarlanabilmelerine olanak sağlamaktadır. Bu, özellikle mobil robotik gibi fiziksel alan kısıtlaması olan tasarımlarda, çok önemli bir fayda sağlamaktadır</a:t>
            </a:r>
            <a:r>
              <a:rPr lang="tr-TR" sz="1700" dirty="0" smtClean="0"/>
              <a:t>.</a:t>
            </a:r>
          </a:p>
          <a:p>
            <a:r>
              <a:rPr lang="tr-TR" sz="1700" dirty="0" smtClean="0"/>
              <a:t>Bundan sonraki aşamada </a:t>
            </a:r>
            <a:r>
              <a:rPr lang="tr-TR" sz="1700" dirty="0" err="1"/>
              <a:t>Quartus</a:t>
            </a:r>
            <a:r>
              <a:rPr lang="tr-TR" sz="1700" dirty="0"/>
              <a:t> </a:t>
            </a:r>
            <a:r>
              <a:rPr lang="tr-TR" sz="1700" baseline="30000" dirty="0"/>
              <a:t>®</a:t>
            </a:r>
            <a:r>
              <a:rPr lang="tr-TR" sz="1700" dirty="0"/>
              <a:t> II </a:t>
            </a:r>
            <a:r>
              <a:rPr lang="tr-TR" sz="1700" dirty="0" smtClean="0"/>
              <a:t>kurulumu yapılmıştır. Staj defterinde kurulumun nasıl olduğu anlatılmıştır.</a:t>
            </a:r>
            <a:endParaRPr lang="tr-TR" sz="1700" dirty="0"/>
          </a:p>
        </p:txBody>
      </p:sp>
    </p:spTree>
    <p:extLst>
      <p:ext uri="{BB962C8B-B14F-4D97-AF65-F5344CB8AC3E}">
        <p14:creationId xmlns:p14="http://schemas.microsoft.com/office/powerpoint/2010/main" val="3348628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1678" y="382385"/>
            <a:ext cx="10178322" cy="874915"/>
          </a:xfrm>
        </p:spPr>
        <p:txBody>
          <a:bodyPr/>
          <a:lstStyle/>
          <a:p>
            <a:r>
              <a:rPr lang="tr-TR" dirty="0" err="1" smtClean="0"/>
              <a:t>Pin</a:t>
            </a:r>
            <a:r>
              <a:rPr lang="tr-TR" dirty="0" smtClean="0"/>
              <a:t> atama</a:t>
            </a:r>
            <a:endParaRPr lang="tr-TR" dirty="0"/>
          </a:p>
        </p:txBody>
      </p:sp>
      <p:sp>
        <p:nvSpPr>
          <p:cNvPr id="3" name="İçerik Yer Tutucusu 2"/>
          <p:cNvSpPr>
            <a:spLocks noGrp="1"/>
          </p:cNvSpPr>
          <p:nvPr>
            <p:ph idx="1"/>
          </p:nvPr>
        </p:nvSpPr>
        <p:spPr>
          <a:xfrm>
            <a:off x="1251678" y="1257301"/>
            <a:ext cx="10178322" cy="4622292"/>
          </a:xfrm>
        </p:spPr>
        <p:txBody>
          <a:bodyPr>
            <a:normAutofit/>
          </a:bodyPr>
          <a:lstStyle/>
          <a:p>
            <a:r>
              <a:rPr lang="tr-TR" dirty="0" err="1"/>
              <a:t>Quartus</a:t>
            </a:r>
            <a:r>
              <a:rPr lang="tr-TR" dirty="0"/>
              <a:t> </a:t>
            </a:r>
            <a:r>
              <a:rPr lang="tr-TR" baseline="30000" dirty="0"/>
              <a:t>®</a:t>
            </a:r>
            <a:r>
              <a:rPr lang="tr-TR" dirty="0"/>
              <a:t> II tasarım yazılımı otomatik veya manuel olarak üst düzey I / O sinyallerine pimler atar. Atama işlemlerini aşağıdaki gibi yapabiliriz.</a:t>
            </a:r>
          </a:p>
          <a:p>
            <a:r>
              <a:rPr lang="tr-TR" dirty="0" err="1"/>
              <a:t>Assignment</a:t>
            </a:r>
            <a:r>
              <a:rPr lang="tr-TR" dirty="0"/>
              <a:t> Editor kullanarak (</a:t>
            </a:r>
            <a:r>
              <a:rPr lang="tr-TR" dirty="0" err="1"/>
              <a:t>Assignment</a:t>
            </a:r>
            <a:r>
              <a:rPr lang="tr-TR" dirty="0"/>
              <a:t> menüsünde </a:t>
            </a:r>
            <a:r>
              <a:rPr lang="tr-TR" dirty="0" err="1"/>
              <a:t>Assignment</a:t>
            </a:r>
            <a:r>
              <a:rPr lang="tr-TR" dirty="0"/>
              <a:t> Editor seçeneği tıklanarak),</a:t>
            </a:r>
          </a:p>
          <a:p>
            <a:r>
              <a:rPr lang="tr-TR" dirty="0" err="1"/>
              <a:t>Pin</a:t>
            </a:r>
            <a:r>
              <a:rPr lang="tr-TR" dirty="0"/>
              <a:t> Planner kullanarak (</a:t>
            </a:r>
            <a:r>
              <a:rPr lang="tr-TR" dirty="0" err="1"/>
              <a:t>Assignment</a:t>
            </a:r>
            <a:r>
              <a:rPr lang="tr-TR" dirty="0"/>
              <a:t> menüsünden </a:t>
            </a:r>
            <a:r>
              <a:rPr lang="tr-TR" dirty="0" err="1"/>
              <a:t>Pins</a:t>
            </a:r>
            <a:r>
              <a:rPr lang="tr-TR" dirty="0"/>
              <a:t> seçeneği tıklanarak).</a:t>
            </a:r>
          </a:p>
          <a:p>
            <a:r>
              <a:rPr lang="tr-TR" dirty="0"/>
              <a:t>Kendi projelerimde kullandığım sistem </a:t>
            </a:r>
            <a:r>
              <a:rPr lang="tr-TR" dirty="0" err="1"/>
              <a:t>Pin</a:t>
            </a:r>
            <a:r>
              <a:rPr lang="tr-TR" dirty="0"/>
              <a:t> Planner seçeneğini kullanarak elle girişleri yazmak olmuştur. Kullanılan bazı </a:t>
            </a:r>
            <a:r>
              <a:rPr lang="tr-TR" dirty="0" err="1"/>
              <a:t>pin</a:t>
            </a:r>
            <a:r>
              <a:rPr lang="tr-TR" dirty="0"/>
              <a:t> numaraları;</a:t>
            </a:r>
          </a:p>
          <a:p>
            <a:endParaRPr lang="tr-TR" dirty="0"/>
          </a:p>
        </p:txBody>
      </p:sp>
    </p:spTree>
    <p:extLst>
      <p:ext uri="{BB962C8B-B14F-4D97-AF65-F5344CB8AC3E}">
        <p14:creationId xmlns:p14="http://schemas.microsoft.com/office/powerpoint/2010/main" val="948834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72549" y="465994"/>
            <a:ext cx="4718298" cy="5721330"/>
          </a:xfrm>
        </p:spPr>
        <p:txBody>
          <a:bodyPr>
            <a:normAutofit/>
          </a:bodyPr>
          <a:lstStyle/>
          <a:p>
            <a:r>
              <a:rPr lang="tr-TR" dirty="0" err="1"/>
              <a:t>Reset</a:t>
            </a:r>
            <a:r>
              <a:rPr lang="tr-TR" dirty="0"/>
              <a:t> </a:t>
            </a:r>
            <a:r>
              <a:rPr lang="tr-TR" dirty="0" err="1"/>
              <a:t>button</a:t>
            </a:r>
            <a:r>
              <a:rPr lang="tr-TR" dirty="0"/>
              <a:t>: PIN_25</a:t>
            </a:r>
          </a:p>
          <a:p>
            <a:r>
              <a:rPr lang="tr-TR" dirty="0"/>
              <a:t>FBGA_CLK: </a:t>
            </a:r>
            <a:r>
              <a:rPr lang="tr-TR" dirty="0" smtClean="0"/>
              <a:t>PIN_23</a:t>
            </a:r>
          </a:p>
          <a:p>
            <a:endParaRPr lang="tr-TR" dirty="0"/>
          </a:p>
          <a:p>
            <a:endParaRPr lang="tr-TR" dirty="0"/>
          </a:p>
          <a:p>
            <a:r>
              <a:rPr lang="tr-TR" dirty="0"/>
              <a:t>KEYS ve Dial Switch;</a:t>
            </a:r>
          </a:p>
          <a:p>
            <a:r>
              <a:rPr lang="tr-TR" dirty="0"/>
              <a:t>KEY1, ckey1: PIN_88</a:t>
            </a:r>
          </a:p>
          <a:p>
            <a:r>
              <a:rPr lang="tr-TR" dirty="0"/>
              <a:t>KEY2, ckey2: PIN_89</a:t>
            </a:r>
          </a:p>
          <a:p>
            <a:r>
              <a:rPr lang="tr-TR" dirty="0"/>
              <a:t>KEY3, ckey3: PIN_90</a:t>
            </a:r>
          </a:p>
          <a:p>
            <a:r>
              <a:rPr lang="tr-TR" dirty="0"/>
              <a:t>KEY4, ckey4: </a:t>
            </a:r>
            <a:r>
              <a:rPr lang="tr-TR" dirty="0" smtClean="0"/>
              <a:t>PIN_91</a:t>
            </a:r>
            <a:endParaRPr lang="tr-TR" dirty="0"/>
          </a:p>
        </p:txBody>
      </p:sp>
      <p:sp>
        <p:nvSpPr>
          <p:cNvPr id="4" name="İçerik Yer Tutucusu 2"/>
          <p:cNvSpPr txBox="1">
            <a:spLocks/>
          </p:cNvSpPr>
          <p:nvPr/>
        </p:nvSpPr>
        <p:spPr>
          <a:xfrm>
            <a:off x="6099171" y="465994"/>
            <a:ext cx="5281007" cy="572133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tr-TR" dirty="0" err="1" smtClean="0"/>
              <a:t>Digital</a:t>
            </a:r>
            <a:r>
              <a:rPr lang="tr-TR" dirty="0" smtClean="0"/>
              <a:t> </a:t>
            </a:r>
            <a:r>
              <a:rPr lang="tr-TR" dirty="0" err="1" smtClean="0"/>
              <a:t>tube</a:t>
            </a:r>
            <a:r>
              <a:rPr lang="tr-TR" dirty="0" smtClean="0"/>
              <a:t>; </a:t>
            </a:r>
          </a:p>
          <a:p>
            <a:r>
              <a:rPr lang="tr-TR" dirty="0" smtClean="0"/>
              <a:t>DIG1: PIN_133</a:t>
            </a:r>
          </a:p>
          <a:p>
            <a:r>
              <a:rPr lang="tr-TR" dirty="0" smtClean="0"/>
              <a:t>DIG2: PIN_135</a:t>
            </a:r>
          </a:p>
          <a:p>
            <a:r>
              <a:rPr lang="tr-TR" dirty="0" smtClean="0"/>
              <a:t>DIG3: PIN_136</a:t>
            </a:r>
          </a:p>
          <a:p>
            <a:r>
              <a:rPr lang="tr-TR" dirty="0" smtClean="0"/>
              <a:t>DIG4: PIN_137</a:t>
            </a:r>
          </a:p>
          <a:p>
            <a:r>
              <a:rPr lang="tr-TR" dirty="0" smtClean="0"/>
              <a:t>SEG0: PIN_128</a:t>
            </a:r>
          </a:p>
          <a:p>
            <a:r>
              <a:rPr lang="tr-TR" dirty="0" smtClean="0"/>
              <a:t>SEG1: PIN_121</a:t>
            </a:r>
          </a:p>
          <a:p>
            <a:r>
              <a:rPr lang="tr-TR" dirty="0" smtClean="0"/>
              <a:t>SEG2: PIN_125</a:t>
            </a:r>
          </a:p>
          <a:p>
            <a:r>
              <a:rPr lang="tr-TR" dirty="0" smtClean="0"/>
              <a:t>SEG3: PIN_129</a:t>
            </a:r>
          </a:p>
          <a:p>
            <a:r>
              <a:rPr lang="tr-TR" dirty="0" smtClean="0"/>
              <a:t>SEG4: PIN_132</a:t>
            </a:r>
          </a:p>
          <a:p>
            <a:r>
              <a:rPr lang="tr-TR" dirty="0" smtClean="0"/>
              <a:t>SEG5: PIN_126</a:t>
            </a:r>
          </a:p>
          <a:p>
            <a:r>
              <a:rPr lang="tr-TR" dirty="0" smtClean="0"/>
              <a:t>SEG6: PIN_124</a:t>
            </a:r>
          </a:p>
          <a:p>
            <a:r>
              <a:rPr lang="tr-TR" dirty="0" smtClean="0"/>
              <a:t>SEG7: PIN_127</a:t>
            </a:r>
          </a:p>
          <a:p>
            <a:endParaRPr lang="tr-TR" dirty="0"/>
          </a:p>
        </p:txBody>
      </p:sp>
    </p:spTree>
    <p:extLst>
      <p:ext uri="{BB962C8B-B14F-4D97-AF65-F5344CB8AC3E}">
        <p14:creationId xmlns:p14="http://schemas.microsoft.com/office/powerpoint/2010/main" val="2335065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TM10001106[[fn=Rozet]]</Template>
  <TotalTime>180</TotalTime>
  <Words>1580</Words>
  <Application>Microsoft Office PowerPoint</Application>
  <PresentationFormat>Geniş ekran</PresentationFormat>
  <Paragraphs>115</Paragraphs>
  <Slides>32</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Arial</vt:lpstr>
      <vt:lpstr>Calibri</vt:lpstr>
      <vt:lpstr>Gill Sans MT</vt:lpstr>
      <vt:lpstr>Impact</vt:lpstr>
      <vt:lpstr>Times New Roman</vt:lpstr>
      <vt:lpstr>Badge</vt:lpstr>
      <vt:lpstr>Staj 2 fbga projeleri</vt:lpstr>
      <vt:lpstr>kURUM Tanımı</vt:lpstr>
      <vt:lpstr>Savunma Sanayi</vt:lpstr>
      <vt:lpstr>Elektronik Cihaz Tasarım ve Üretimi</vt:lpstr>
      <vt:lpstr>Spor Mühendisliği</vt:lpstr>
      <vt:lpstr>Başlangıç aşaması</vt:lpstr>
      <vt:lpstr>Neden fbga?</vt:lpstr>
      <vt:lpstr>Pin atama</vt:lpstr>
      <vt:lpstr>PowerPoint Sunusu</vt:lpstr>
      <vt:lpstr>PowerPoint Sunusu</vt:lpstr>
      <vt:lpstr>FBGA NEDİR VE NERELERDE KULLANILIR? </vt:lpstr>
      <vt:lpstr>VHDL  </vt:lpstr>
      <vt:lpstr>VERİLOG </vt:lpstr>
      <vt:lpstr>KULLANILAN ARAÇLAR </vt:lpstr>
      <vt:lpstr>PowerPoint Sunusu</vt:lpstr>
      <vt:lpstr>Fbga projeleri</vt:lpstr>
      <vt:lpstr>GENERİC_TOPLAYICI ÇALIŞMASI  </vt:lpstr>
      <vt:lpstr>PowerPoint Sunusu</vt:lpstr>
      <vt:lpstr>LED YAKMA ÇALIŞMASI </vt:lpstr>
      <vt:lpstr>LED ANİMASYON ÇALIŞMASI  </vt:lpstr>
      <vt:lpstr>PowerPoint Sunusu</vt:lpstr>
      <vt:lpstr> LED FLAŞOR ÇALIŞMASI </vt:lpstr>
      <vt:lpstr>PowerPoint Sunusu</vt:lpstr>
      <vt:lpstr>7 SEGMENT ÇALIŞMA PRENSİBİ </vt:lpstr>
      <vt:lpstr>0-9999 SAYAÇ ÇALIŞMASI </vt:lpstr>
      <vt:lpstr>PowerPoint Sunusu</vt:lpstr>
      <vt:lpstr>PowerPoint Sunusu</vt:lpstr>
      <vt:lpstr>PowerPoint Sunusu</vt:lpstr>
      <vt:lpstr>PowerPoint Sunusu</vt:lpstr>
      <vt:lpstr>PowerPoint Sunusu</vt:lpstr>
      <vt:lpstr>VHDL’DE DİJİTAL SAAT </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Staj 2 fbga projeleri</dc:title>
  <dc:creator>Kübra Elif Tozkoparan</dc:creator>
  <cp:lastModifiedBy>Kübra Elif Tozkoparan</cp:lastModifiedBy>
  <cp:revision>12</cp:revision>
  <dcterms:created xsi:type="dcterms:W3CDTF">2018-12-21T22:30:25Z</dcterms:created>
  <dcterms:modified xsi:type="dcterms:W3CDTF">2018-12-23T14:48:07Z</dcterms:modified>
</cp:coreProperties>
</file>